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62" r:id="rId6"/>
    <p:sldId id="263" r:id="rId7"/>
    <p:sldId id="270" r:id="rId8"/>
    <p:sldId id="264" r:id="rId9"/>
    <p:sldId id="265" r:id="rId10"/>
    <p:sldId id="266" r:id="rId11"/>
    <p:sldId id="267" r:id="rId12"/>
    <p:sldId id="271" r:id="rId13"/>
    <p:sldId id="268" r:id="rId14"/>
    <p:sldId id="269" r:id="rId15"/>
  </p:sldIdLst>
  <p:sldSz cx="14630400" cy="8229600"/>
  <p:notesSz cx="6858000" cy="9144000"/>
  <p:defaultTextStyle>
    <a:defPPr>
      <a:defRPr lang="en-US"/>
    </a:defPPr>
    <a:lvl1pPr marL="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7AFCF"/>
    <a:srgbClr val="3BAE65"/>
    <a:srgbClr val="46B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94578" autoAdjust="0"/>
  </p:normalViewPr>
  <p:slideViewPr>
    <p:cSldViewPr snapToGrid="0" snapToObjects="1">
      <p:cViewPr varScale="1">
        <p:scale>
          <a:sx n="87" d="100"/>
          <a:sy n="87" d="100"/>
        </p:scale>
        <p:origin x="208" y="280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4D0C2-BBAD-E342-BDD2-6A2465806474}" type="datetimeFigureOut">
              <a:rPr lang="en-US" smtClean="0"/>
              <a:t>11/3/18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62877-F407-BC47-95FC-003B1427B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20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62877-F407-BC47-95FC-003B1427B3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67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ver_sli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3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age2_sli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97037" y="1089857"/>
            <a:ext cx="4861443" cy="585704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65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15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51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0" r:id="rId3"/>
  </p:sldLayoutIdLst>
  <p:txStyles>
    <p:titleStyle>
      <a:lvl1pPr algn="ctr" defTabSz="65311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833" indent="-489833" algn="l" defTabSz="653110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304" indent="-408194" algn="l" defTabSz="65311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76" indent="-326555" algn="l" defTabSz="65311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86" indent="-326555" algn="l" defTabSz="653110" rtl="0" eaLnBrk="1" latinLnBrk="0" hangingPunct="1">
        <a:spcBef>
          <a:spcPct val="20000"/>
        </a:spcBef>
        <a:buFont typeface="Arial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996" indent="-326555" algn="l" defTabSz="653110" rtl="0" eaLnBrk="1" latinLnBrk="0" hangingPunct="1">
        <a:spcBef>
          <a:spcPct val="20000"/>
        </a:spcBef>
        <a:buFont typeface="Arial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219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page11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493023"/>
            <a:ext cx="13716000" cy="548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200344"/>
            <a:ext cx="680399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>
                <a:latin typeface="Helvetica LT Std Black"/>
                <a:cs typeface="Helvetica LT Std Black"/>
              </a:rPr>
              <a:t>LEADERSHIP POOLS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7231" y="3272151"/>
            <a:ext cx="301436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Emerald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7231" y="3817338"/>
            <a:ext cx="301436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404040"/>
                </a:solidFill>
                <a:latin typeface="Arial"/>
                <a:cs typeface="Arial"/>
              </a:rPr>
              <a:t>Diamond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7231" y="4337823"/>
            <a:ext cx="301436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404040"/>
                </a:solidFill>
                <a:latin typeface="Arial"/>
                <a:cs typeface="Arial"/>
              </a:rPr>
              <a:t>Black Diamond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7231" y="4862972"/>
            <a:ext cx="301436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404040"/>
                </a:solidFill>
                <a:latin typeface="Arial"/>
                <a:cs typeface="Arial"/>
              </a:rPr>
              <a:t>Diamond Elite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5962" y="6403905"/>
            <a:ext cx="3890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IMPERIAL DIAMOND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7231" y="5368931"/>
            <a:ext cx="301436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404040"/>
                </a:solidFill>
                <a:latin typeface="Arial"/>
                <a:cs typeface="Arial"/>
              </a:rPr>
              <a:t>Imperial Diamond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7231" y="5901418"/>
            <a:ext cx="301436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err="1">
                <a:solidFill>
                  <a:srgbClr val="404040"/>
                </a:solidFill>
                <a:latin typeface="Arial"/>
                <a:cs typeface="Arial"/>
              </a:rPr>
              <a:t>Crowne</a:t>
            </a:r>
            <a:r>
              <a:rPr lang="en-US" sz="2000" b="1" dirty="0">
                <a:solidFill>
                  <a:srgbClr val="404040"/>
                </a:solidFill>
                <a:latin typeface="Arial"/>
                <a:cs typeface="Arial"/>
              </a:rPr>
              <a:t> Diamond Elite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51300" y="3257866"/>
            <a:ext cx="15748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51300" y="3766779"/>
            <a:ext cx="15748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51300" y="4311966"/>
            <a:ext cx="15748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51300" y="4844238"/>
            <a:ext cx="15748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51300" y="5368474"/>
            <a:ext cx="15748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51300" y="5888261"/>
            <a:ext cx="15748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7231" y="2446651"/>
            <a:ext cx="301436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RANK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51300" y="2163715"/>
            <a:ext cx="31496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EMERALD POOL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27900" y="2167707"/>
            <a:ext cx="31496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DIAMOND POOL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566400" y="2163715"/>
            <a:ext cx="32385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DIAMOND ELITE POOL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51300" y="2744162"/>
            <a:ext cx="15748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Generations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26100" y="2744162"/>
            <a:ext cx="15748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Qualifier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27900" y="2732212"/>
            <a:ext cx="15748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Generations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02700" y="2732212"/>
            <a:ext cx="15748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Qualifier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604500" y="2718762"/>
            <a:ext cx="15748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Generations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179300" y="2718762"/>
            <a:ext cx="15748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Qualifier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26100" y="3196192"/>
            <a:ext cx="1574800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Bronze and</a:t>
            </a:r>
          </a:p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Above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26100" y="3724049"/>
            <a:ext cx="1574800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Bronze and</a:t>
            </a:r>
          </a:p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Above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38800" y="4277306"/>
            <a:ext cx="1574800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Bronze and</a:t>
            </a:r>
          </a:p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Above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638800" y="4787900"/>
            <a:ext cx="1574800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Bronze and</a:t>
            </a:r>
          </a:p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Above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26100" y="5290357"/>
            <a:ext cx="1574800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Bronze and</a:t>
            </a:r>
          </a:p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Above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626100" y="5820553"/>
            <a:ext cx="1574800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Bronze and</a:t>
            </a:r>
          </a:p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Above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27900" y="3300672"/>
            <a:ext cx="157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327900" y="3830038"/>
            <a:ext cx="157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Infinitely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27900" y="4363262"/>
            <a:ext cx="157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Infinitely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327900" y="4872930"/>
            <a:ext cx="157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Infinitely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327900" y="5389465"/>
            <a:ext cx="157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Infinitely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27900" y="5940014"/>
            <a:ext cx="157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Infinitely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02700" y="3300672"/>
            <a:ext cx="157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902700" y="3728438"/>
            <a:ext cx="1574800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Bronze and</a:t>
            </a:r>
          </a:p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Above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15400" y="4281695"/>
            <a:ext cx="1574800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Bronze and</a:t>
            </a:r>
          </a:p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Above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915400" y="4792289"/>
            <a:ext cx="1574800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Bronze and</a:t>
            </a:r>
          </a:p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Above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902700" y="5294746"/>
            <a:ext cx="1574800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Bronze and</a:t>
            </a:r>
          </a:p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Above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902700" y="5824942"/>
            <a:ext cx="1574800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Bronze and</a:t>
            </a:r>
          </a:p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Above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604500" y="3309162"/>
            <a:ext cx="157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604500" y="3817321"/>
            <a:ext cx="157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604500" y="4338319"/>
            <a:ext cx="157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2230100" y="3299284"/>
            <a:ext cx="152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2230100" y="3820143"/>
            <a:ext cx="152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2230100" y="4341141"/>
            <a:ext cx="152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264990" y="4785589"/>
            <a:ext cx="1574800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Emerald and</a:t>
            </a:r>
          </a:p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Above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2242800" y="5306349"/>
            <a:ext cx="1574800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Emerald and</a:t>
            </a:r>
          </a:p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Above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2230100" y="5823403"/>
            <a:ext cx="1574800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Emerald and</a:t>
            </a:r>
          </a:p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Above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66400" y="4872930"/>
            <a:ext cx="157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Infinitely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566400" y="5389465"/>
            <a:ext cx="157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Infinitely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566400" y="5940014"/>
            <a:ext cx="157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Infinitely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87730" y="7351211"/>
            <a:ext cx="10785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*Up to 2% of Sponsor Tree Volume. Must have 15,000 PV minimum to qualify.  </a:t>
            </a:r>
          </a:p>
        </p:txBody>
      </p:sp>
    </p:spTree>
    <p:extLst>
      <p:ext uri="{BB962C8B-B14F-4D97-AF65-F5344CB8AC3E}">
        <p14:creationId xmlns:p14="http://schemas.microsoft.com/office/powerpoint/2010/main" val="1402985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200344"/>
            <a:ext cx="749240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>
                <a:latin typeface="Helvetica LT Std Black"/>
                <a:cs typeface="Helvetica LT Std Black"/>
              </a:rPr>
              <a:t>ROLLING 4 EXAMPLES</a:t>
            </a:r>
          </a:p>
        </p:txBody>
      </p:sp>
      <p:pic>
        <p:nvPicPr>
          <p:cNvPr id="3" name="Picture 2" descr="page12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1371600"/>
            <a:ext cx="137160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0350" y="1976484"/>
            <a:ext cx="3740150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200" b="1" dirty="0">
                <a:solidFill>
                  <a:schemeClr val="bg1"/>
                </a:solidFill>
                <a:latin typeface="Arial"/>
                <a:cs typeface="Arial"/>
              </a:rPr>
              <a:t>PERIOD 133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40500" y="1976484"/>
            <a:ext cx="3740150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200" b="1" dirty="0">
                <a:solidFill>
                  <a:schemeClr val="bg1"/>
                </a:solidFill>
                <a:latin typeface="Arial"/>
                <a:cs typeface="Arial"/>
              </a:rPr>
              <a:t>PERIOD 134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55250" y="1976484"/>
            <a:ext cx="3740150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200" b="1" dirty="0">
                <a:solidFill>
                  <a:schemeClr val="bg1"/>
                </a:solidFill>
                <a:latin typeface="Arial"/>
                <a:cs typeface="Arial"/>
              </a:rPr>
              <a:t>PERIOD 135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4200" y="3383181"/>
            <a:ext cx="3014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Example 01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4200" y="4195981"/>
            <a:ext cx="3014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Example 02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4200" y="4996081"/>
            <a:ext cx="3014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Example 03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4200" y="5813862"/>
            <a:ext cx="3014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Example 04</a:t>
            </a:r>
          </a:p>
        </p:txBody>
      </p:sp>
    </p:spTree>
    <p:extLst>
      <p:ext uri="{BB962C8B-B14F-4D97-AF65-F5344CB8AC3E}">
        <p14:creationId xmlns:p14="http://schemas.microsoft.com/office/powerpoint/2010/main" val="401084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xample rank qualifica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1" y="1392780"/>
            <a:ext cx="13925859" cy="6265320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10931855" y="2132966"/>
            <a:ext cx="197479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1000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2906653" y="2132966"/>
            <a:ext cx="134909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200344"/>
            <a:ext cx="749240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>
                <a:latin typeface="Helvetica LT Std Black"/>
                <a:cs typeface="Helvetica LT Std Black"/>
              </a:rPr>
              <a:t>ROLLING 4 EXAMPLES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7291" y="1516804"/>
            <a:ext cx="1150695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PERIOD/</a:t>
            </a:r>
          </a:p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CYCLE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742" y="1110492"/>
            <a:ext cx="3014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BRONZE</a:t>
            </a:r>
            <a:endParaRPr lang="en-US" sz="2400" b="1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7684353" y="1110492"/>
            <a:ext cx="3014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GOLD</a:t>
            </a:r>
            <a:endParaRPr lang="en-US" sz="2400" b="1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525691" y="4240336"/>
            <a:ext cx="3014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EMERALD</a:t>
            </a:r>
            <a:endParaRPr lang="en-US" sz="2400" b="1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7676191" y="4240336"/>
            <a:ext cx="3014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TRIPLE DIAMOND</a:t>
            </a:r>
            <a:endParaRPr lang="en-US" sz="2400" b="1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1734897" y="1517298"/>
            <a:ext cx="1954385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RANK VOLUME</a:t>
            </a:r>
          </a:p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LEFT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99955" y="1517298"/>
            <a:ext cx="1954386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RANK VOLUME</a:t>
            </a:r>
          </a:p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RIGHT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54340" y="1517298"/>
            <a:ext cx="1344960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BUILDER 500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652" y="4638783"/>
            <a:ext cx="1150695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PERIOD/</a:t>
            </a:r>
          </a:p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CYCLE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79347" y="4650616"/>
            <a:ext cx="2017952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RANK VOLUME</a:t>
            </a:r>
          </a:p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LEFT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97298" y="4650616"/>
            <a:ext cx="1957043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RANK VOLUME</a:t>
            </a:r>
          </a:p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RIGHT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54340" y="4650616"/>
            <a:ext cx="1344960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BUILDER 500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7290" y="2132972"/>
            <a:ext cx="115069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133-1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66903" y="1517298"/>
            <a:ext cx="1150695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PERIOD/</a:t>
            </a:r>
          </a:p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CYCLE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925309" y="1517298"/>
            <a:ext cx="2015741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RANK VOLUME</a:t>
            </a:r>
          </a:p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LEFT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920516" y="1517298"/>
            <a:ext cx="2001733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RANK VOLUME</a:t>
            </a:r>
          </a:p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RIGHT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895314" y="1517298"/>
            <a:ext cx="1360436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BUILDER 500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66903" y="4650616"/>
            <a:ext cx="1150695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PERIOD/</a:t>
            </a:r>
          </a:p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CYCLE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38010" y="4650616"/>
            <a:ext cx="1993846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RANK VOLUME</a:t>
            </a:r>
          </a:p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LEFT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941049" y="4650616"/>
            <a:ext cx="1965604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RANK VOLUME</a:t>
            </a:r>
          </a:p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RIGHT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895314" y="4650616"/>
            <a:ext cx="1356791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BUILDER 500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8630" y="2529396"/>
            <a:ext cx="113935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133-2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7290" y="2916137"/>
            <a:ext cx="115069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133-3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38630" y="3307718"/>
            <a:ext cx="113935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133-4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8629" y="3702013"/>
            <a:ext cx="113935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TOTAL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77983" y="2132966"/>
            <a:ext cx="201931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500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89323" y="2531154"/>
            <a:ext cx="200797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500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777983" y="2911265"/>
            <a:ext cx="201931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500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97299" y="2132966"/>
            <a:ext cx="195704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500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797299" y="2531154"/>
            <a:ext cx="195704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500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08638" y="3291889"/>
            <a:ext cx="194570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500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89323" y="3288668"/>
            <a:ext cx="200797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97299" y="2911265"/>
            <a:ext cx="195704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754341" y="2132966"/>
            <a:ext cx="134495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54342" y="2519088"/>
            <a:ext cx="134495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754342" y="2905680"/>
            <a:ext cx="134495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754342" y="3310684"/>
            <a:ext cx="134496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754340" y="3703500"/>
            <a:ext cx="134496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789323" y="3703500"/>
            <a:ext cx="200797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1500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799956" y="3703500"/>
            <a:ext cx="195438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1500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766903" y="2132966"/>
            <a:ext cx="115069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133-1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778242" y="2519088"/>
            <a:ext cx="115069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133-2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766903" y="2905680"/>
            <a:ext cx="115069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133-3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778242" y="3310684"/>
            <a:ext cx="115069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133-4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778242" y="3703500"/>
            <a:ext cx="115069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TOTAL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22302" y="5249831"/>
            <a:ext cx="115069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133-1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27291" y="5646255"/>
            <a:ext cx="115069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133-2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28652" y="6052046"/>
            <a:ext cx="116067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133-3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28651" y="6443627"/>
            <a:ext cx="116067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133-4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28651" y="6829459"/>
            <a:ext cx="116067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TOTAL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766903" y="5262972"/>
            <a:ext cx="116203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133-1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778242" y="5649094"/>
            <a:ext cx="115069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133-2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766903" y="6052046"/>
            <a:ext cx="115069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133-3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778242" y="6443627"/>
            <a:ext cx="115069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133-4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778242" y="6842159"/>
            <a:ext cx="115069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TOTAL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928936" y="2519088"/>
            <a:ext cx="199157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500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928936" y="2905680"/>
            <a:ext cx="199157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500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928936" y="2132966"/>
            <a:ext cx="199157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1100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928936" y="3310684"/>
            <a:ext cx="199157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2000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928936" y="3703500"/>
            <a:ext cx="199157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4100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0931855" y="2519088"/>
            <a:ext cx="197479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1000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0920516" y="2905680"/>
            <a:ext cx="197479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1200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0931855" y="3310684"/>
            <a:ext cx="197479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800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0931855" y="3703500"/>
            <a:ext cx="197479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4000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2906653" y="2519088"/>
            <a:ext cx="134909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0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2906653" y="2905680"/>
            <a:ext cx="134909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2906653" y="3310684"/>
            <a:ext cx="134909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0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2906369" y="3703500"/>
            <a:ext cx="134573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784336" y="5254511"/>
            <a:ext cx="201562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7050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89322" y="5664256"/>
            <a:ext cx="199385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10700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777983" y="6052046"/>
            <a:ext cx="201931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5300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789322" y="6443627"/>
            <a:ext cx="201931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3500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777985" y="6829459"/>
            <a:ext cx="201931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26550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783172" y="5254505"/>
            <a:ext cx="197117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5400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783172" y="5664250"/>
            <a:ext cx="197389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12700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797297" y="6052046"/>
            <a:ext cx="195976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1200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783172" y="6443627"/>
            <a:ext cx="197389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4800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797296" y="6829459"/>
            <a:ext cx="195976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24100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757062" y="5262972"/>
            <a:ext cx="134223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5754340" y="5649094"/>
            <a:ext cx="134496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0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754340" y="6052046"/>
            <a:ext cx="134496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2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754340" y="6443627"/>
            <a:ext cx="134496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754340" y="6829459"/>
            <a:ext cx="134496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936647" y="5262972"/>
            <a:ext cx="199520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37600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8936647" y="5649094"/>
            <a:ext cx="199520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29100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8925308" y="6052046"/>
            <a:ext cx="199520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32300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8936647" y="6443627"/>
            <a:ext cx="199520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24300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8936647" y="6842159"/>
            <a:ext cx="199520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123300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10849305" y="5262972"/>
            <a:ext cx="193170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48200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0849305" y="5649094"/>
            <a:ext cx="193170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24500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0837966" y="6052046"/>
            <a:ext cx="193170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32100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0849305" y="6443627"/>
            <a:ext cx="193170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24800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10849305" y="6842159"/>
            <a:ext cx="193170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129600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2895313" y="5262972"/>
            <a:ext cx="135679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12895313" y="5649094"/>
            <a:ext cx="135679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3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2895313" y="6052046"/>
            <a:ext cx="135679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2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12895313" y="6443627"/>
            <a:ext cx="135679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1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2906653" y="6842159"/>
            <a:ext cx="134545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22042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ank1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1397000"/>
            <a:ext cx="12242800" cy="543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638177" y="2318185"/>
            <a:ext cx="2146300" cy="303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500" b="1" dirty="0">
                <a:solidFill>
                  <a:schemeClr val="bg1"/>
                </a:solidFill>
                <a:latin typeface="Arial"/>
                <a:cs typeface="Arial"/>
              </a:rPr>
              <a:t>BUILDER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854077" y="4261286"/>
            <a:ext cx="1739898" cy="303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500" b="1" dirty="0">
                <a:solidFill>
                  <a:schemeClr val="bg1"/>
                </a:solidFill>
                <a:latin typeface="Arial"/>
                <a:cs typeface="Arial"/>
              </a:rPr>
              <a:t>LEADERSHIP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947788" y="5729659"/>
            <a:ext cx="1489275" cy="51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500" b="1" dirty="0">
                <a:solidFill>
                  <a:schemeClr val="bg1"/>
                </a:solidFill>
                <a:latin typeface="Arial"/>
                <a:cs typeface="Arial"/>
              </a:rPr>
              <a:t>SENIOR LEADERSHIP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0749" y="1651000"/>
            <a:ext cx="282575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RANK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2701" y="1384300"/>
            <a:ext cx="147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RANK VOLUME IN </a:t>
            </a:r>
            <a:b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LESSER LEG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42100" y="1426627"/>
            <a:ext cx="1308100" cy="761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B500 QUALIFIED</a:t>
            </a:r>
          </a:p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LEG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88300" y="1675662"/>
            <a:ext cx="54483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SPONSOR TREE VOLUME REQUIREMENT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90749" y="2202597"/>
            <a:ext cx="282575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Distributor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90749" y="2546033"/>
            <a:ext cx="282575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Builder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90749" y="2901097"/>
            <a:ext cx="282575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Builder 500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90749" y="3250030"/>
            <a:ext cx="282575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Builder 1000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90749" y="3592296"/>
            <a:ext cx="282575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Bronze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90749" y="3947262"/>
            <a:ext cx="282575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Silver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90749" y="4302228"/>
            <a:ext cx="282575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Gold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90749" y="4642592"/>
            <a:ext cx="282575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White Gold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0749" y="4982956"/>
            <a:ext cx="282575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Platinum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90749" y="5336020"/>
            <a:ext cx="282575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Emerald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40250" y="5681476"/>
            <a:ext cx="282575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Diamond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90749" y="6026932"/>
            <a:ext cx="282575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Double Diamond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90749" y="6349461"/>
            <a:ext cx="282575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Triple Diamond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92702" y="2189897"/>
            <a:ext cx="14732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42100" y="2189897"/>
            <a:ext cx="13081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42100" y="2546033"/>
            <a:ext cx="13081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42100" y="2894966"/>
            <a:ext cx="13081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42100" y="3238402"/>
            <a:ext cx="13081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8300" y="2164497"/>
            <a:ext cx="54483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88300" y="2533333"/>
            <a:ext cx="54483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88300" y="2882266"/>
            <a:ext cx="54483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988300" y="3213002"/>
            <a:ext cx="54483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988300" y="3569138"/>
            <a:ext cx="54483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988300" y="3912574"/>
            <a:ext cx="54483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988300" y="4274207"/>
            <a:ext cx="54483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88300" y="4617643"/>
            <a:ext cx="54483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988300" y="4959080"/>
            <a:ext cx="54483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88300" y="5302516"/>
            <a:ext cx="54483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88300" y="5651449"/>
            <a:ext cx="54483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988300" y="5994885"/>
            <a:ext cx="54483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988300" y="6363721"/>
            <a:ext cx="54483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—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092701" y="2537758"/>
            <a:ext cx="14732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75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92702" y="2895885"/>
            <a:ext cx="14732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500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92701" y="3245020"/>
            <a:ext cx="14732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1,000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092701" y="3601156"/>
            <a:ext cx="14732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1,500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092701" y="3941618"/>
            <a:ext cx="14732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2,500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092701" y="4286907"/>
            <a:ext cx="14732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4,000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092701" y="4646527"/>
            <a:ext cx="14732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12,000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092701" y="4979884"/>
            <a:ext cx="14732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16,000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092701" y="5332347"/>
            <a:ext cx="14732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24,000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092701" y="5683496"/>
            <a:ext cx="14732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45,000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092701" y="6026932"/>
            <a:ext cx="14732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80,000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092701" y="6370317"/>
            <a:ext cx="14732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120,000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642100" y="3591126"/>
            <a:ext cx="13081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642100" y="3931588"/>
            <a:ext cx="13081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642100" y="4291208"/>
            <a:ext cx="13081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642100" y="4641932"/>
            <a:ext cx="13081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642100" y="4986316"/>
            <a:ext cx="13081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642100" y="5312268"/>
            <a:ext cx="13081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642100" y="5664692"/>
            <a:ext cx="13081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642100" y="6040901"/>
            <a:ext cx="1295401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29401" y="6378233"/>
            <a:ext cx="13081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743200" y="200344"/>
            <a:ext cx="795135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>
                <a:latin typeface="Helvetica LT Std Black"/>
                <a:cs typeface="Helvetica LT Std Black"/>
              </a:rPr>
              <a:t>RANK QUALIFICATIONS</a:t>
            </a:r>
          </a:p>
        </p:txBody>
      </p:sp>
    </p:spTree>
    <p:extLst>
      <p:ext uri="{BB962C8B-B14F-4D97-AF65-F5344CB8AC3E}">
        <p14:creationId xmlns:p14="http://schemas.microsoft.com/office/powerpoint/2010/main" val="2851283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rank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7" y="660402"/>
            <a:ext cx="13157202" cy="78943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9682" y="1398106"/>
            <a:ext cx="2753785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RANK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3468" y="1292285"/>
            <a:ext cx="2476513" cy="53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RANK VOLUME IN </a:t>
            </a:r>
            <a:b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LESSER LEG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9981" y="1182212"/>
            <a:ext cx="1329266" cy="761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B500 QUALIFIED</a:t>
            </a:r>
          </a:p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LEG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6181" y="1396457"/>
            <a:ext cx="5465219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SPONSOR TREE VOLUME REQUIREMENT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1829298" y="4017476"/>
            <a:ext cx="6056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SENIOR EXECUTIVE LEADERSHIP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99683" y="1980657"/>
            <a:ext cx="27537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Black Diamond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83096" y="2001513"/>
            <a:ext cx="24214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120,000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29981" y="2011668"/>
            <a:ext cx="1291167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99682" y="2425692"/>
            <a:ext cx="27537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Double Black Diamond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99682" y="2878120"/>
            <a:ext cx="27537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Triple Black Diamond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52600" y="3318923"/>
            <a:ext cx="27537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Diamond Elite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99682" y="3767118"/>
            <a:ext cx="27537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Double Diamond Elite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99682" y="4194679"/>
            <a:ext cx="27537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Triple Diamond Elite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99682" y="4647647"/>
            <a:ext cx="27537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Imperial Diamond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99682" y="5087913"/>
            <a:ext cx="27537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Double Imperial Diamond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52600" y="5541415"/>
            <a:ext cx="27537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Triple Imperial Diamond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99683" y="6002311"/>
            <a:ext cx="27537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Crowne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Diamond Elite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99682" y="6459513"/>
            <a:ext cx="2753786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Double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Crowne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Diamond Elite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35667" y="6889359"/>
            <a:ext cx="2717800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Triple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Crowne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Diamond Elite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83096" y="2424383"/>
            <a:ext cx="24214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120,000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83096" y="2878120"/>
            <a:ext cx="24214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120,000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83096" y="3318923"/>
            <a:ext cx="24214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120,000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83096" y="3767118"/>
            <a:ext cx="24214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120,000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83096" y="4194679"/>
            <a:ext cx="24214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120,000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83096" y="4664581"/>
            <a:ext cx="24214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120,000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83096" y="5108778"/>
            <a:ext cx="24214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120,000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83096" y="5549043"/>
            <a:ext cx="24214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120,000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83096" y="6005144"/>
            <a:ext cx="24214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120,000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83096" y="6459513"/>
            <a:ext cx="24214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120,000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83096" y="6889913"/>
            <a:ext cx="2421484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120,000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929981" y="2424383"/>
            <a:ext cx="1291167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929981" y="2878120"/>
            <a:ext cx="1291167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29981" y="3318923"/>
            <a:ext cx="1291167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29981" y="3767118"/>
            <a:ext cx="1291167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29981" y="4228547"/>
            <a:ext cx="1291167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29981" y="4679081"/>
            <a:ext cx="1291167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929981" y="5091796"/>
            <a:ext cx="1291167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929981" y="5545533"/>
            <a:ext cx="1291167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929981" y="5986336"/>
            <a:ext cx="1291167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929981" y="6434531"/>
            <a:ext cx="1291167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929981" y="6895960"/>
            <a:ext cx="1291167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365081" y="2006058"/>
            <a:ext cx="6028265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200,000/No more than 50% coming from one Enrollment Leg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365081" y="2447739"/>
            <a:ext cx="6028265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300,000/No more than 41% coming from one Enrollment Leg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365081" y="2878120"/>
            <a:ext cx="6028265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400,000/No more than 36% coming from one Enrollment Leg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365081" y="3332051"/>
            <a:ext cx="6028265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500,000/No more than 33% coming from one Enrollment Leg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365081" y="3773732"/>
            <a:ext cx="6028265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750,000/No more than 29% coming from one Enrollment Leg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365081" y="4221047"/>
            <a:ext cx="6028265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1,000,000/No more than 26% coming from one Enrollment Leg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365081" y="4662147"/>
            <a:ext cx="6028265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1,500,000/No more than 24% coming from one Enrollment Leg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365081" y="5088023"/>
            <a:ext cx="6028265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2,000,000/No more than 22% coming from one Enrollment Leg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365081" y="5536755"/>
            <a:ext cx="6028265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2,500,000/No more than 20% coming from one Enrollment Leg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365081" y="5984389"/>
            <a:ext cx="6028265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3,000,000/No more than 19% coming from one Enrollment Leg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365081" y="6434112"/>
            <a:ext cx="6028265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4,000,000/No more than 18% coming from one Enrollment Leg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365081" y="6881446"/>
            <a:ext cx="6028265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5,000,000/No more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than 17%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coming from one Enrollment Leg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743200" y="200344"/>
            <a:ext cx="795135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>
                <a:latin typeface="Helvetica LT Std Black"/>
                <a:cs typeface="Helvetica LT Std Black"/>
              </a:rPr>
              <a:t>RANK QUALIFICATIONS</a:t>
            </a:r>
          </a:p>
        </p:txBody>
      </p:sp>
    </p:spTree>
    <p:extLst>
      <p:ext uri="{BB962C8B-B14F-4D97-AF65-F5344CB8AC3E}">
        <p14:creationId xmlns:p14="http://schemas.microsoft.com/office/powerpoint/2010/main" val="2156280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3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200344"/>
            <a:ext cx="542715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>
                <a:latin typeface="Helvetica LT Std Black"/>
                <a:cs typeface="Helvetica LT Std Black"/>
              </a:rPr>
              <a:t>MEMBER TYPES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2436" y="5575300"/>
            <a:ext cx="38454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Arial"/>
                <a:cs typeface="Arial"/>
              </a:rPr>
              <a:t>CUSTOMER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64240" y="5575300"/>
            <a:ext cx="44902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Arial"/>
                <a:cs typeface="Arial"/>
              </a:rPr>
              <a:t>DISTRIBUTOR</a:t>
            </a:r>
            <a:endParaRPr lang="en-US" sz="6000" b="1" baseline="300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91886" y="6266597"/>
            <a:ext cx="3920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Arial"/>
                <a:cs typeface="Arial"/>
              </a:rPr>
              <a:t>(Can Earn Commissions)</a:t>
            </a:r>
          </a:p>
        </p:txBody>
      </p:sp>
    </p:spTree>
    <p:extLst>
      <p:ext uri="{BB962C8B-B14F-4D97-AF65-F5344CB8AC3E}">
        <p14:creationId xmlns:p14="http://schemas.microsoft.com/office/powerpoint/2010/main" val="1726995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4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9986" y="4140200"/>
            <a:ext cx="1793956" cy="707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200" b="1" dirty="0">
                <a:solidFill>
                  <a:srgbClr val="FFFFFF"/>
                </a:solidFill>
                <a:latin typeface="Arial"/>
                <a:cs typeface="Arial"/>
              </a:rPr>
              <a:t>CUSTOMER</a:t>
            </a:r>
            <a:br>
              <a:rPr lang="en-US" sz="2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200" b="1" dirty="0">
                <a:solidFill>
                  <a:srgbClr val="FFFFFF"/>
                </a:solidFill>
                <a:latin typeface="Arial"/>
                <a:cs typeface="Arial"/>
              </a:rPr>
              <a:t>BENEFITS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1393" y="2476500"/>
            <a:ext cx="2107355" cy="707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200" b="1" dirty="0">
                <a:solidFill>
                  <a:schemeClr val="bg1"/>
                </a:solidFill>
                <a:latin typeface="Arial"/>
                <a:cs typeface="Arial"/>
              </a:rPr>
              <a:t>DISTRIBUTOR</a:t>
            </a:r>
            <a:br>
              <a:rPr lang="en-US" sz="22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200" b="1" dirty="0">
                <a:solidFill>
                  <a:schemeClr val="bg1"/>
                </a:solidFill>
                <a:latin typeface="Arial"/>
                <a:cs typeface="Arial"/>
              </a:rPr>
              <a:t>BENEFITS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7693" y="2338372"/>
            <a:ext cx="137840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01</a:t>
            </a:r>
            <a:r>
              <a:rPr lang="en-US" b="1" baseline="30000" dirty="0">
                <a:solidFill>
                  <a:schemeClr val="bg1"/>
                </a:solidFill>
              </a:rPr>
              <a:t> </a:t>
            </a:r>
            <a:br>
              <a:rPr lang="en-US" b="1" baseline="300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No </a:t>
            </a:r>
            <a:b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Membership </a:t>
            </a:r>
            <a:b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or Renewal </a:t>
            </a:r>
            <a:b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Fee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70700" y="3640891"/>
            <a:ext cx="137840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02</a:t>
            </a:r>
            <a:r>
              <a:rPr lang="en-US" b="1" baseline="30000" dirty="0">
                <a:solidFill>
                  <a:schemeClr val="bg1"/>
                </a:solidFill>
              </a:rPr>
              <a:t> </a:t>
            </a:r>
            <a:br>
              <a:rPr lang="en-US" b="1" baseline="300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Receive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Wholesale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pricing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35800" y="5418891"/>
            <a:ext cx="137840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03</a:t>
            </a:r>
            <a:r>
              <a:rPr lang="en-US" b="1" baseline="30000" dirty="0">
                <a:solidFill>
                  <a:schemeClr val="bg1"/>
                </a:solidFill>
              </a:rPr>
              <a:t> </a:t>
            </a:r>
            <a:br>
              <a:rPr lang="en-US" b="1" baseline="300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Earn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Free product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points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917465" y="1249283"/>
            <a:ext cx="137840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01</a:t>
            </a:r>
            <a:r>
              <a:rPr lang="en-US" b="1" baseline="30000" dirty="0">
                <a:solidFill>
                  <a:schemeClr val="bg1"/>
                </a:solidFill>
              </a:rPr>
              <a:t> </a:t>
            </a:r>
            <a:br>
              <a:rPr lang="en-US" b="1" baseline="300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Earn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commissions &amp; bonuses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682868" y="2747883"/>
            <a:ext cx="137840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02</a:t>
            </a:r>
            <a:r>
              <a:rPr lang="en-US" b="1" baseline="30000" dirty="0">
                <a:solidFill>
                  <a:schemeClr val="bg1"/>
                </a:solidFill>
              </a:rPr>
              <a:t> </a:t>
            </a:r>
            <a:br>
              <a:rPr lang="en-US" b="1" baseline="300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Receive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Wholesale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pricing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466968" y="4398883"/>
            <a:ext cx="137840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03</a:t>
            </a:r>
            <a:r>
              <a:rPr lang="en-US" b="1" baseline="30000" dirty="0">
                <a:solidFill>
                  <a:schemeClr val="bg1"/>
                </a:solidFill>
              </a:rPr>
              <a:t> </a:t>
            </a:r>
            <a:br>
              <a:rPr lang="en-US" b="1" baseline="300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Earn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free products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points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279061" y="5465683"/>
            <a:ext cx="137840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04</a:t>
            </a:r>
            <a:r>
              <a:rPr lang="en-US" b="1" baseline="30000" dirty="0">
                <a:solidFill>
                  <a:schemeClr val="bg1"/>
                </a:solidFill>
              </a:rPr>
              <a:t> </a:t>
            </a:r>
            <a:br>
              <a:rPr lang="en-US" b="1" baseline="300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Earn prizes,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Awards, &amp;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incentive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trips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05375" y="5719683"/>
            <a:ext cx="137840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05</a:t>
            </a:r>
            <a:r>
              <a:rPr lang="en-US" b="1" baseline="30000" dirty="0">
                <a:solidFill>
                  <a:schemeClr val="bg1"/>
                </a:solidFill>
              </a:rPr>
              <a:t> </a:t>
            </a:r>
            <a:br>
              <a:rPr lang="en-US" b="1" baseline="300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Participate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In Distributor-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exclusive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promos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00146" y="235626"/>
            <a:ext cx="818082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>
                <a:latin typeface="Helvetica LT Std Black"/>
                <a:cs typeface="Helvetica LT Std Black"/>
              </a:rPr>
              <a:t>IMPACT REWARDS PLAN</a:t>
            </a:r>
          </a:p>
        </p:txBody>
      </p:sp>
    </p:spTree>
    <p:extLst>
      <p:ext uri="{BB962C8B-B14F-4D97-AF65-F5344CB8AC3E}">
        <p14:creationId xmlns:p14="http://schemas.microsoft.com/office/powerpoint/2010/main" val="2236975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5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968500"/>
            <a:ext cx="4851400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8000" y="1739900"/>
            <a:ext cx="7138944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000" dirty="0">
                <a:latin typeface="Arial"/>
                <a:cs typeface="Arial"/>
              </a:rPr>
              <a:t>Fast Start Commissions (FSC)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0" y="200344"/>
            <a:ext cx="585365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>
                <a:latin typeface="Helvetica LT Std Black"/>
                <a:cs typeface="Helvetica LT Std Black"/>
              </a:rPr>
              <a:t>5 WAYS TO 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8000" y="2827866"/>
            <a:ext cx="7654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Get Qualified Bonus (GQ Bonus)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588000" y="3623734"/>
            <a:ext cx="4659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Team Commissions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588000" y="4478866"/>
            <a:ext cx="68852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Customer Retention Bonuses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8000" y="5334001"/>
            <a:ext cx="4861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Leadership Bonuses</a:t>
            </a:r>
          </a:p>
        </p:txBody>
      </p:sp>
    </p:spTree>
    <p:extLst>
      <p:ext uri="{BB962C8B-B14F-4D97-AF65-F5344CB8AC3E}">
        <p14:creationId xmlns:p14="http://schemas.microsoft.com/office/powerpoint/2010/main" val="2518538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200344"/>
            <a:ext cx="926094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>
                <a:latin typeface="Helvetica LT Std Black"/>
                <a:cs typeface="Helvetica LT Std Black"/>
              </a:rPr>
              <a:t>FAST START COMMISSIONS</a:t>
            </a:r>
          </a:p>
        </p:txBody>
      </p:sp>
      <p:pic>
        <p:nvPicPr>
          <p:cNvPr id="3" name="Picture 2" descr="page7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498600"/>
            <a:ext cx="7620000" cy="4787900"/>
          </a:xfrm>
          <a:prstGeom prst="rect">
            <a:avLst/>
          </a:prstGeom>
        </p:spPr>
      </p:pic>
      <p:pic>
        <p:nvPicPr>
          <p:cNvPr id="4" name="Picture 3" descr="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2324100"/>
            <a:ext cx="1206500" cy="533400"/>
          </a:xfrm>
          <a:prstGeom prst="rect">
            <a:avLst/>
          </a:prstGeom>
        </p:spPr>
      </p:pic>
      <p:pic>
        <p:nvPicPr>
          <p:cNvPr id="5" name="Picture 4" descr="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400" y="2324100"/>
            <a:ext cx="1320800" cy="53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6497" y="1524000"/>
            <a:ext cx="1805984" cy="748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500" b="1" dirty="0">
                <a:latin typeface="Arial"/>
                <a:cs typeface="Arial"/>
              </a:rPr>
              <a:t>ACTIVE 75</a:t>
            </a:r>
            <a:br>
              <a:rPr lang="en-US" sz="2400" b="1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YOU EARN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88958" y="2883277"/>
            <a:ext cx="936825" cy="402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200" dirty="0">
                <a:latin typeface="Arial"/>
                <a:cs typeface="Arial"/>
              </a:rPr>
              <a:t>(FSC)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82746" y="1524000"/>
            <a:ext cx="1984287" cy="748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500" b="1" dirty="0">
                <a:latin typeface="Arial"/>
                <a:cs typeface="Arial"/>
              </a:rPr>
              <a:t>ACTIVE 150</a:t>
            </a:r>
            <a:br>
              <a:rPr lang="en-US" sz="2400" b="1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YOU EARN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24358" y="2883277"/>
            <a:ext cx="936825" cy="402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200" dirty="0">
                <a:latin typeface="Arial"/>
                <a:cs typeface="Arial"/>
              </a:rPr>
              <a:t>(FSC)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71258" y="4030494"/>
            <a:ext cx="2262742" cy="819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3BAE65"/>
                </a:solidFill>
                <a:latin typeface="Arial"/>
                <a:cs typeface="Arial"/>
              </a:rPr>
              <a:t>25% </a:t>
            </a:r>
            <a:r>
              <a:rPr lang="en-US" b="1" dirty="0">
                <a:latin typeface="Arial"/>
                <a:cs typeface="Arial"/>
              </a:rPr>
              <a:t>= $37.50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37AFCF"/>
                </a:solidFill>
                <a:latin typeface="Arial"/>
                <a:cs typeface="Arial"/>
              </a:rPr>
              <a:t>15% </a:t>
            </a:r>
            <a:r>
              <a:rPr lang="en-US" b="1" dirty="0">
                <a:latin typeface="Arial"/>
                <a:cs typeface="Arial"/>
              </a:rPr>
              <a:t>= $22.50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70058" y="4030494"/>
            <a:ext cx="2262742" cy="819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3BAE65"/>
                </a:solidFill>
                <a:latin typeface="Arial"/>
                <a:cs typeface="Arial"/>
              </a:rPr>
              <a:t>25% </a:t>
            </a:r>
            <a:r>
              <a:rPr lang="en-US" b="1" dirty="0">
                <a:latin typeface="Arial"/>
                <a:cs typeface="Arial"/>
              </a:rPr>
              <a:t>= $62.50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37AFCF"/>
                </a:solidFill>
                <a:latin typeface="Arial"/>
                <a:cs typeface="Arial"/>
              </a:rPr>
              <a:t>15% </a:t>
            </a:r>
            <a:r>
              <a:rPr lang="en-US" b="1" dirty="0">
                <a:latin typeface="Arial"/>
                <a:cs typeface="Arial"/>
              </a:rPr>
              <a:t>= $37.50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281558" y="4030494"/>
            <a:ext cx="2262742" cy="819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3BAE65"/>
                </a:solidFill>
                <a:latin typeface="Arial"/>
                <a:cs typeface="Arial"/>
              </a:rPr>
              <a:t>25% </a:t>
            </a:r>
            <a:r>
              <a:rPr lang="en-US" b="1" dirty="0">
                <a:latin typeface="Arial"/>
                <a:cs typeface="Arial"/>
              </a:rPr>
              <a:t>= $125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37AFCF"/>
                </a:solidFill>
                <a:latin typeface="Arial"/>
                <a:cs typeface="Arial"/>
              </a:rPr>
              <a:t>15% </a:t>
            </a:r>
            <a:r>
              <a:rPr lang="en-US" b="1" dirty="0">
                <a:latin typeface="Arial"/>
                <a:cs typeface="Arial"/>
              </a:rPr>
              <a:t>= $75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31000" y="2463800"/>
            <a:ext cx="11557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YOU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46500" y="5619750"/>
            <a:ext cx="92075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rial"/>
                <a:cs typeface="Arial"/>
              </a:rPr>
              <a:t>150 PV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32600" y="5619750"/>
            <a:ext cx="92075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rial"/>
                <a:cs typeface="Arial"/>
              </a:rPr>
              <a:t>250 PV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82200" y="5619750"/>
            <a:ext cx="92075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rial"/>
                <a:cs typeface="Arial"/>
              </a:rPr>
              <a:t>500 PV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72836" y="6248400"/>
            <a:ext cx="20944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Initial Order from</a:t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 b="1" dirty="0">
                <a:latin typeface="Arial"/>
                <a:cs typeface="Arial"/>
              </a:rPr>
              <a:t>Newly Enrolled</a:t>
            </a:r>
            <a:br>
              <a:rPr lang="en-US" sz="2000" b="1" dirty="0">
                <a:latin typeface="Arial"/>
                <a:cs typeface="Arial"/>
              </a:rPr>
            </a:br>
            <a:r>
              <a:rPr lang="en-US" sz="2000" b="1" dirty="0">
                <a:latin typeface="Arial"/>
                <a:cs typeface="Arial"/>
              </a:rPr>
              <a:t>Customer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77726" y="6248400"/>
            <a:ext cx="20944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Initial Order from</a:t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 b="1" dirty="0">
                <a:latin typeface="Arial"/>
                <a:cs typeface="Arial"/>
              </a:rPr>
              <a:t>Newly Enrolled</a:t>
            </a:r>
            <a:br>
              <a:rPr lang="en-US" sz="2000" b="1" dirty="0">
                <a:latin typeface="Arial"/>
                <a:cs typeface="Arial"/>
              </a:rPr>
            </a:br>
            <a:r>
              <a:rPr lang="en-US" sz="2000" b="1" dirty="0">
                <a:latin typeface="Arial"/>
                <a:cs typeface="Arial"/>
              </a:rPr>
              <a:t>Customer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63826" y="6248400"/>
            <a:ext cx="20944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Initial Order from</a:t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 b="1" dirty="0">
                <a:latin typeface="Arial"/>
                <a:cs typeface="Arial"/>
              </a:rPr>
              <a:t>Newly Enrolled</a:t>
            </a:r>
            <a:br>
              <a:rPr lang="en-US" sz="2000" b="1" dirty="0">
                <a:latin typeface="Arial"/>
                <a:cs typeface="Arial"/>
              </a:rPr>
            </a:br>
            <a:r>
              <a:rPr lang="en-US" sz="2000" b="1" dirty="0">
                <a:latin typeface="Arial"/>
                <a:cs typeface="Arial"/>
              </a:rPr>
              <a:t>Distributor</a:t>
            </a:r>
          </a:p>
        </p:txBody>
      </p:sp>
    </p:spTree>
    <p:extLst>
      <p:ext uri="{BB962C8B-B14F-4D97-AF65-F5344CB8AC3E}">
        <p14:creationId xmlns:p14="http://schemas.microsoft.com/office/powerpoint/2010/main" val="2182865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200344"/>
            <a:ext cx="785225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>
                <a:latin typeface="Helvetica LT Std Black"/>
                <a:cs typeface="Helvetica LT Std Black"/>
              </a:rPr>
              <a:t>GET QUALIFIED BONUS</a:t>
            </a:r>
          </a:p>
        </p:txBody>
      </p:sp>
      <p:pic>
        <p:nvPicPr>
          <p:cNvPr id="3" name="Picture 2" descr="page8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1397000"/>
            <a:ext cx="3581400" cy="3403600"/>
          </a:xfrm>
          <a:prstGeom prst="rect">
            <a:avLst/>
          </a:prstGeom>
        </p:spPr>
      </p:pic>
      <p:pic>
        <p:nvPicPr>
          <p:cNvPr id="4" name="Picture 3" descr="page8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0" y="1397000"/>
            <a:ext cx="3581400" cy="3403600"/>
          </a:xfrm>
          <a:prstGeom prst="rect">
            <a:avLst/>
          </a:prstGeom>
        </p:spPr>
      </p:pic>
      <p:pic>
        <p:nvPicPr>
          <p:cNvPr id="5" name="Picture 4" descr="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955800"/>
            <a:ext cx="1016000" cy="520700"/>
          </a:xfrm>
          <a:prstGeom prst="rect">
            <a:avLst/>
          </a:prstGeom>
        </p:spPr>
      </p:pic>
      <p:pic>
        <p:nvPicPr>
          <p:cNvPr id="8" name="Picture 7" descr="1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0" y="1955800"/>
            <a:ext cx="1282700" cy="520700"/>
          </a:xfrm>
          <a:prstGeom prst="rect">
            <a:avLst/>
          </a:prstGeom>
        </p:spPr>
      </p:pic>
      <p:pic>
        <p:nvPicPr>
          <p:cNvPr id="9" name="Picture 8" descr="lin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2120900"/>
            <a:ext cx="3009900" cy="177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02400" y="1735435"/>
            <a:ext cx="12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9000" y="2260600"/>
            <a:ext cx="11557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YOU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52000" y="2260600"/>
            <a:ext cx="11557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YOU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4616" y="4166969"/>
            <a:ext cx="8419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ENROLL</a:t>
            </a:r>
            <a:b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01566" y="4166969"/>
            <a:ext cx="8419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ENROLL</a:t>
            </a:r>
            <a:b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74574" y="4166969"/>
            <a:ext cx="8419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ENROLL</a:t>
            </a:r>
            <a:b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41524" y="4166969"/>
            <a:ext cx="8419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ENROLL</a:t>
            </a:r>
            <a:b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05000" y="4920496"/>
            <a:ext cx="19359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150 PV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Initial Order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&amp;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b="1" dirty="0">
                <a:latin typeface="Arial"/>
                <a:cs typeface="Arial"/>
              </a:rPr>
              <a:t>75+ PV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Zija Rewards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Purchase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65600" y="4920496"/>
            <a:ext cx="19359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150 PV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Initial Order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&amp;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b="1" dirty="0">
                <a:latin typeface="Arial"/>
                <a:cs typeface="Arial"/>
              </a:rPr>
              <a:t>75+ PV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Zija Rewards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Purchase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37938" y="4920496"/>
            <a:ext cx="19359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250 PV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Initial Order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&amp;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b="1" dirty="0">
                <a:latin typeface="Arial"/>
                <a:cs typeface="Arial"/>
              </a:rPr>
              <a:t>75+ PV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Zija Rewards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Purchase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398538" y="4920496"/>
            <a:ext cx="19359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250 PV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Initial Order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&amp;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b="1" dirty="0">
                <a:latin typeface="Arial"/>
                <a:cs typeface="Arial"/>
              </a:rPr>
              <a:t>75+ PV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Zija Rewards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Purchase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63150" y="7381985"/>
            <a:ext cx="5386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*Up to $500 per Cycle</a:t>
            </a:r>
          </a:p>
        </p:txBody>
      </p:sp>
    </p:spTree>
    <p:extLst>
      <p:ext uri="{BB962C8B-B14F-4D97-AF65-F5344CB8AC3E}">
        <p14:creationId xmlns:p14="http://schemas.microsoft.com/office/powerpoint/2010/main" val="441602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200344"/>
            <a:ext cx="703228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>
                <a:latin typeface="Helvetica LT Std Black"/>
                <a:cs typeface="Helvetica LT Std Black"/>
              </a:rPr>
              <a:t>TEAM COMMISSIONS</a:t>
            </a:r>
          </a:p>
        </p:txBody>
      </p:sp>
      <p:pic>
        <p:nvPicPr>
          <p:cNvPr id="3" name="Picture 2" descr="teacm commiss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150" y="1112138"/>
            <a:ext cx="7563245" cy="7014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0759" y="1809804"/>
            <a:ext cx="845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YOU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4053" y="1228270"/>
            <a:ext cx="1843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YOU EARN</a:t>
            </a:r>
          </a:p>
        </p:txBody>
      </p:sp>
      <p:pic>
        <p:nvPicPr>
          <p:cNvPr id="4" name="Picture 3" descr="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053" y="1612406"/>
            <a:ext cx="943518" cy="4836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44053" y="2062041"/>
            <a:ext cx="2796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In Team Commissions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45427" y="2809440"/>
            <a:ext cx="1843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Arial"/>
                <a:cs typeface="Arial"/>
              </a:rPr>
              <a:t>LEFT LEG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23926" y="2809440"/>
            <a:ext cx="1843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RIGHT LEG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850" y="3336042"/>
            <a:ext cx="811431" cy="419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150 PV</a:t>
            </a:r>
          </a:p>
          <a:p>
            <a:pPr algn="ctr">
              <a:lnSpc>
                <a:spcPct val="80000"/>
              </a:lnSpc>
            </a:pPr>
            <a:r>
              <a:rPr lang="en-US" sz="13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08895" y="4497655"/>
            <a:ext cx="691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250 PV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08895" y="5681947"/>
            <a:ext cx="691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200 PV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56891" y="3325589"/>
            <a:ext cx="822092" cy="419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300" b="1" dirty="0">
                <a:solidFill>
                  <a:srgbClr val="3BAE65"/>
                </a:solidFill>
                <a:latin typeface="Arial"/>
                <a:cs typeface="Arial"/>
              </a:rPr>
              <a:t>250 PV</a:t>
            </a:r>
          </a:p>
          <a:p>
            <a:pPr algn="ctr">
              <a:lnSpc>
                <a:spcPct val="80000"/>
              </a:lnSpc>
            </a:pPr>
            <a:r>
              <a:rPr lang="en-US" sz="1300" b="1" dirty="0">
                <a:solidFill>
                  <a:srgbClr val="3BAE65"/>
                </a:solidFill>
                <a:latin typeface="Arial"/>
                <a:cs typeface="Arial"/>
              </a:rPr>
              <a:t>PE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07918" y="4492927"/>
            <a:ext cx="691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250 PV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28808" y="6574139"/>
            <a:ext cx="1843728" cy="1123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>
                <a:latin typeface="Arial"/>
                <a:cs typeface="Arial"/>
              </a:rPr>
              <a:t>TOTAL</a:t>
            </a:r>
          </a:p>
          <a:p>
            <a:pPr algn="ctr">
              <a:lnSpc>
                <a:spcPct val="80000"/>
              </a:lnSpc>
            </a:pPr>
            <a:r>
              <a:rPr lang="en-US" sz="3200" b="1" dirty="0">
                <a:latin typeface="Arial"/>
                <a:cs typeface="Arial"/>
              </a:rPr>
              <a:t>600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Arial"/>
                <a:cs typeface="Arial"/>
              </a:rPr>
              <a:t>COMMISSIONABLE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Arial"/>
                <a:cs typeface="Arial"/>
              </a:rPr>
              <a:t>VOLUME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43239" y="5429815"/>
            <a:ext cx="1843728" cy="1123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>
                <a:latin typeface="Arial"/>
                <a:cs typeface="Arial"/>
              </a:rPr>
              <a:t>TOTAL</a:t>
            </a:r>
          </a:p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rgbClr val="3BAE65"/>
                </a:solidFill>
                <a:latin typeface="Arial"/>
                <a:cs typeface="Arial"/>
              </a:rPr>
              <a:t>500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Arial"/>
                <a:cs typeface="Arial"/>
              </a:rPr>
              <a:t>COMMISSIONABLE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Arial"/>
                <a:cs typeface="Arial"/>
              </a:rPr>
              <a:t>VOLUME</a:t>
            </a:r>
          </a:p>
        </p:txBody>
      </p:sp>
    </p:spTree>
    <p:extLst>
      <p:ext uri="{BB962C8B-B14F-4D97-AF65-F5344CB8AC3E}">
        <p14:creationId xmlns:p14="http://schemas.microsoft.com/office/powerpoint/2010/main" val="3786765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ge9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01619"/>
            <a:ext cx="10515600" cy="53946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200344"/>
            <a:ext cx="1138991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>
                <a:latin typeface="Helvetica LT Std Black"/>
                <a:cs typeface="Helvetica LT Std Black"/>
              </a:rPr>
              <a:t>CUSTOMER RETENTION BONUSES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400" y="1694696"/>
            <a:ext cx="3771900" cy="76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CUSTOMER VOLUME </a:t>
            </a:r>
            <a:b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5500" y="1859796"/>
            <a:ext cx="6667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REWARD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7400" y="2714704"/>
            <a:ext cx="3771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Arial"/>
                <a:cs typeface="Arial"/>
              </a:rPr>
              <a:t>500 - 999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3538843"/>
            <a:ext cx="3771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Arial"/>
                <a:cs typeface="Arial"/>
              </a:rPr>
              <a:t>1,000 – 2,499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7400" y="4355726"/>
            <a:ext cx="3771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Arial"/>
                <a:cs typeface="Arial"/>
              </a:rPr>
              <a:t>2,500 – 4,999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7400" y="5169887"/>
            <a:ext cx="3771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Arial"/>
                <a:cs typeface="Arial"/>
              </a:rPr>
              <a:t>5,000 – 9,999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6006726"/>
            <a:ext cx="3771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Arial"/>
                <a:cs typeface="Arial"/>
              </a:rPr>
              <a:t>10,000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81700" y="2559582"/>
            <a:ext cx="3568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$100/75 PV</a:t>
            </a:r>
            <a:br>
              <a:rPr lang="en-US" sz="2400" b="1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ZIJA REWARDS PURCHASE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81700" y="3359682"/>
            <a:ext cx="3568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$200/150 PV</a:t>
            </a:r>
            <a:br>
              <a:rPr lang="en-US" sz="2400" b="1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ZIJA REWARDS PURCHASE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81700" y="4172482"/>
            <a:ext cx="3568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$200/150 PV</a:t>
            </a:r>
            <a:br>
              <a:rPr lang="en-US" sz="2400" b="1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ZIJA REWARDS PURCHASE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63200" y="4172481"/>
            <a:ext cx="210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$250</a:t>
            </a:r>
            <a:br>
              <a:rPr lang="en-US" sz="2400" b="1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CASH BONUS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81700" y="4983810"/>
            <a:ext cx="3568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$200/150 PV</a:t>
            </a:r>
            <a:br>
              <a:rPr lang="en-US" sz="2400" b="1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ZIJA REWARDS PURCHASE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63200" y="4983809"/>
            <a:ext cx="210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$500</a:t>
            </a:r>
            <a:br>
              <a:rPr lang="en-US" sz="2400" b="1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CASH BONUS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81700" y="5810782"/>
            <a:ext cx="3568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$200/150 PV</a:t>
            </a:r>
            <a:br>
              <a:rPr lang="en-US" sz="2400" b="1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ZIJA REWARDS PURCHASE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363200" y="5810781"/>
            <a:ext cx="210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$1,000</a:t>
            </a:r>
            <a:br>
              <a:rPr lang="en-US" sz="2400" b="1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CASH BONUS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02800" y="2673882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CLUB 500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02800" y="3499382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CLUB 1000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05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ge10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31" y="1818390"/>
            <a:ext cx="8733838" cy="5153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200344"/>
            <a:ext cx="778677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>
                <a:latin typeface="Helvetica LT Std Black"/>
                <a:cs typeface="Helvetica LT Std Black"/>
              </a:rPr>
              <a:t>LEADERSHIP BONUSES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1531" y="1302738"/>
            <a:ext cx="3771900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latin typeface="Arial"/>
                <a:cs typeface="Arial"/>
              </a:rPr>
              <a:t>LIFESTYLE BONUS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7730" y="1975838"/>
            <a:ext cx="3890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GOLD TO PLATINUM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7731" y="2843672"/>
            <a:ext cx="3890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EMERALD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87730" y="3741138"/>
            <a:ext cx="3890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DIAMOND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7731" y="4638605"/>
            <a:ext cx="3890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BLACK DIAMOND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7731" y="5510672"/>
            <a:ext cx="3890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DIAMOND ELITE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5962" y="6403905"/>
            <a:ext cx="3890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IMPERIAL DIAMOND+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16065" y="1735915"/>
            <a:ext cx="356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BAE65"/>
                </a:solidFill>
                <a:latin typeface="Arial"/>
                <a:cs typeface="Arial"/>
              </a:rPr>
              <a:t>$75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 CYCLE</a:t>
            </a:r>
            <a:b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b="1" dirty="0">
                <a:latin typeface="Arial"/>
                <a:cs typeface="Arial"/>
              </a:rPr>
              <a:t>$300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 PERIOD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16065" y="2645402"/>
            <a:ext cx="356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BAE65"/>
                </a:solidFill>
                <a:latin typeface="Arial"/>
                <a:cs typeface="Arial"/>
              </a:rPr>
              <a:t>$100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 CYCLE</a:t>
            </a:r>
            <a:b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b="1" dirty="0">
                <a:latin typeface="Arial"/>
                <a:cs typeface="Arial"/>
              </a:rPr>
              <a:t>$400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 PERIOD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16065" y="3513915"/>
            <a:ext cx="356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BAE65"/>
                </a:solidFill>
                <a:latin typeface="Arial"/>
                <a:cs typeface="Arial"/>
              </a:rPr>
              <a:t>$125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 CYCLE</a:t>
            </a:r>
            <a:b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b="1" dirty="0">
                <a:latin typeface="Arial"/>
                <a:cs typeface="Arial"/>
              </a:rPr>
              <a:t>$500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 PERIOD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16065" y="4408412"/>
            <a:ext cx="356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BAE65"/>
                </a:solidFill>
                <a:latin typeface="Arial"/>
                <a:cs typeface="Arial"/>
              </a:rPr>
              <a:t>$150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 CYCLE</a:t>
            </a:r>
            <a:b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b="1" dirty="0">
                <a:latin typeface="Arial"/>
                <a:cs typeface="Arial"/>
              </a:rPr>
              <a:t>$600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 PERIOD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16065" y="5302909"/>
            <a:ext cx="356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BAE65"/>
                </a:solidFill>
                <a:latin typeface="Arial"/>
                <a:cs typeface="Arial"/>
              </a:rPr>
              <a:t>$175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 CYCLE</a:t>
            </a:r>
            <a:b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b="1" dirty="0">
                <a:latin typeface="Arial"/>
                <a:cs typeface="Arial"/>
              </a:rPr>
              <a:t>$700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 PERIOD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016065" y="6204609"/>
            <a:ext cx="356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BAE65"/>
                </a:solidFill>
                <a:latin typeface="Arial"/>
                <a:cs typeface="Arial"/>
              </a:rPr>
              <a:t>$200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 CYCLE</a:t>
            </a:r>
            <a:b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b="1" dirty="0">
                <a:latin typeface="Arial"/>
                <a:cs typeface="Arial"/>
              </a:rPr>
              <a:t>$800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 PERIOD</a:t>
            </a:r>
          </a:p>
        </p:txBody>
      </p:sp>
    </p:spTree>
    <p:extLst>
      <p:ext uri="{BB962C8B-B14F-4D97-AF65-F5344CB8AC3E}">
        <p14:creationId xmlns:p14="http://schemas.microsoft.com/office/powerpoint/2010/main" val="4162808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801</Words>
  <Application>Microsoft Macintosh PowerPoint</Application>
  <PresentationFormat>Custom</PresentationFormat>
  <Paragraphs>427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Helvetica LT Std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Zija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Yoshiko</dc:creator>
  <cp:lastModifiedBy>Colli Butler</cp:lastModifiedBy>
  <cp:revision>214</cp:revision>
  <dcterms:created xsi:type="dcterms:W3CDTF">2018-10-10T21:04:36Z</dcterms:created>
  <dcterms:modified xsi:type="dcterms:W3CDTF">2018-11-03T15:43:17Z</dcterms:modified>
</cp:coreProperties>
</file>