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8"/>
  </p:notesMasterIdLst>
  <p:sldIdLst>
    <p:sldId id="335" r:id="rId2"/>
    <p:sldId id="256" r:id="rId3"/>
    <p:sldId id="314" r:id="rId4"/>
    <p:sldId id="381" r:id="rId5"/>
    <p:sldId id="316" r:id="rId6"/>
    <p:sldId id="394" r:id="rId7"/>
    <p:sldId id="397" r:id="rId8"/>
    <p:sldId id="398" r:id="rId9"/>
    <p:sldId id="396" r:id="rId10"/>
    <p:sldId id="298" r:id="rId11"/>
    <p:sldId id="341" r:id="rId12"/>
    <p:sldId id="342" r:id="rId13"/>
    <p:sldId id="343" r:id="rId14"/>
    <p:sldId id="344" r:id="rId15"/>
    <p:sldId id="260" r:id="rId16"/>
    <p:sldId id="380" r:id="rId17"/>
    <p:sldId id="406" r:id="rId18"/>
    <p:sldId id="262" r:id="rId19"/>
    <p:sldId id="263" r:id="rId20"/>
    <p:sldId id="264" r:id="rId21"/>
    <p:sldId id="270" r:id="rId22"/>
    <p:sldId id="267" r:id="rId23"/>
    <p:sldId id="348" r:id="rId24"/>
    <p:sldId id="268" r:id="rId25"/>
    <p:sldId id="269" r:id="rId26"/>
    <p:sldId id="399" r:id="rId27"/>
    <p:sldId id="408" r:id="rId28"/>
    <p:sldId id="374" r:id="rId29"/>
    <p:sldId id="337" r:id="rId30"/>
    <p:sldId id="407" r:id="rId31"/>
    <p:sldId id="393" r:id="rId32"/>
    <p:sldId id="390" r:id="rId33"/>
    <p:sldId id="402" r:id="rId34"/>
    <p:sldId id="403" r:id="rId35"/>
    <p:sldId id="404" r:id="rId36"/>
    <p:sldId id="4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55"/>
    <p:restoredTop sz="94729"/>
  </p:normalViewPr>
  <p:slideViewPr>
    <p:cSldViewPr snapToGrid="0" snapToObjects="1">
      <p:cViewPr varScale="1">
        <p:scale>
          <a:sx n="144" d="100"/>
          <a:sy n="144"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304FB8-CACD-44E9-BB1F-78D9AB12EDA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9CD2809-AF77-48B3-8C55-35A36C282624}">
      <dgm:prSet/>
      <dgm:spPr/>
      <dgm:t>
        <a:bodyPr/>
        <a:lstStyle/>
        <a:p>
          <a:r>
            <a:rPr lang="en-US" b="1" dirty="0">
              <a:solidFill>
                <a:schemeClr val="accent2"/>
              </a:solidFill>
            </a:rPr>
            <a:t>GOOD… </a:t>
          </a:r>
        </a:p>
      </dgm:t>
    </dgm:pt>
    <dgm:pt modelId="{DEDE8FFE-29C4-4D36-A22B-8D127D5E148E}" type="parTrans" cxnId="{0B03A570-2F7C-44BC-9523-1114891D3133}">
      <dgm:prSet/>
      <dgm:spPr/>
      <dgm:t>
        <a:bodyPr/>
        <a:lstStyle/>
        <a:p>
          <a:endParaRPr lang="en-US"/>
        </a:p>
      </dgm:t>
    </dgm:pt>
    <dgm:pt modelId="{1AA52F9B-A572-406F-BF17-4E2320DFB1F5}" type="sibTrans" cxnId="{0B03A570-2F7C-44BC-9523-1114891D3133}">
      <dgm:prSet/>
      <dgm:spPr/>
      <dgm:t>
        <a:bodyPr/>
        <a:lstStyle/>
        <a:p>
          <a:endParaRPr lang="en-US"/>
        </a:p>
      </dgm:t>
    </dgm:pt>
    <dgm:pt modelId="{49D58067-B50F-4FA7-900D-A86457D2BCDF}">
      <dgm:prSet custT="1"/>
      <dgm:spPr/>
      <dgm:t>
        <a:bodyPr/>
        <a:lstStyle/>
        <a:p>
          <a:r>
            <a:rPr lang="en-US" sz="7200" b="1" dirty="0">
              <a:solidFill>
                <a:schemeClr val="accent2"/>
              </a:solidFill>
            </a:rPr>
            <a:t>BETTER… </a:t>
          </a:r>
        </a:p>
      </dgm:t>
    </dgm:pt>
    <dgm:pt modelId="{5B142251-E731-412A-B7AD-69A084B73697}" type="parTrans" cxnId="{8441EAD8-5641-4FA8-A117-2F7368919251}">
      <dgm:prSet/>
      <dgm:spPr/>
      <dgm:t>
        <a:bodyPr/>
        <a:lstStyle/>
        <a:p>
          <a:endParaRPr lang="en-US"/>
        </a:p>
      </dgm:t>
    </dgm:pt>
    <dgm:pt modelId="{D1AD62F0-B7F1-4707-B779-2E56E666C113}" type="sibTrans" cxnId="{8441EAD8-5641-4FA8-A117-2F7368919251}">
      <dgm:prSet/>
      <dgm:spPr/>
      <dgm:t>
        <a:bodyPr/>
        <a:lstStyle/>
        <a:p>
          <a:endParaRPr lang="en-US"/>
        </a:p>
      </dgm:t>
    </dgm:pt>
    <dgm:pt modelId="{AB28F8AB-264E-4DA9-9116-671EA90649EA}">
      <dgm:prSet custT="1"/>
      <dgm:spPr/>
      <dgm:t>
        <a:bodyPr/>
        <a:lstStyle/>
        <a:p>
          <a:r>
            <a:rPr lang="en-US" sz="9600" b="1" dirty="0">
              <a:solidFill>
                <a:schemeClr val="accent2"/>
              </a:solidFill>
            </a:rPr>
            <a:t>BEST…</a:t>
          </a:r>
        </a:p>
      </dgm:t>
    </dgm:pt>
    <dgm:pt modelId="{E640228B-E394-494B-A6A1-9505982B87B7}" type="parTrans" cxnId="{20E8657F-E38C-4D87-813E-25CF0472DC89}">
      <dgm:prSet/>
      <dgm:spPr/>
      <dgm:t>
        <a:bodyPr/>
        <a:lstStyle/>
        <a:p>
          <a:endParaRPr lang="en-US"/>
        </a:p>
      </dgm:t>
    </dgm:pt>
    <dgm:pt modelId="{E6534763-5944-475A-B335-B474B3CDE410}" type="sibTrans" cxnId="{20E8657F-E38C-4D87-813E-25CF0472DC89}">
      <dgm:prSet/>
      <dgm:spPr/>
      <dgm:t>
        <a:bodyPr/>
        <a:lstStyle/>
        <a:p>
          <a:endParaRPr lang="en-US"/>
        </a:p>
      </dgm:t>
    </dgm:pt>
    <dgm:pt modelId="{EF9D9ACF-FC92-C64D-87A5-01CA6630867C}" type="pres">
      <dgm:prSet presAssocID="{D8304FB8-CACD-44E9-BB1F-78D9AB12EDA8}" presName="vert0" presStyleCnt="0">
        <dgm:presLayoutVars>
          <dgm:dir/>
          <dgm:animOne val="branch"/>
          <dgm:animLvl val="lvl"/>
        </dgm:presLayoutVars>
      </dgm:prSet>
      <dgm:spPr/>
    </dgm:pt>
    <dgm:pt modelId="{903569A2-4AA0-4546-ADFE-8300302A9E31}" type="pres">
      <dgm:prSet presAssocID="{09CD2809-AF77-48B3-8C55-35A36C282624}" presName="thickLine" presStyleLbl="alignNode1" presStyleIdx="0" presStyleCnt="3"/>
      <dgm:spPr/>
    </dgm:pt>
    <dgm:pt modelId="{A9130253-4003-CF4E-96A9-30C15A87A509}" type="pres">
      <dgm:prSet presAssocID="{09CD2809-AF77-48B3-8C55-35A36C282624}" presName="horz1" presStyleCnt="0"/>
      <dgm:spPr/>
    </dgm:pt>
    <dgm:pt modelId="{D92A1B97-AD82-DF4C-85B0-947F9F7C7D01}" type="pres">
      <dgm:prSet presAssocID="{09CD2809-AF77-48B3-8C55-35A36C282624}" presName="tx1" presStyleLbl="revTx" presStyleIdx="0" presStyleCnt="3"/>
      <dgm:spPr/>
    </dgm:pt>
    <dgm:pt modelId="{AE4D5C1E-0A55-5B49-B446-C22D31C01104}" type="pres">
      <dgm:prSet presAssocID="{09CD2809-AF77-48B3-8C55-35A36C282624}" presName="vert1" presStyleCnt="0"/>
      <dgm:spPr/>
    </dgm:pt>
    <dgm:pt modelId="{2626AD21-9EB0-7243-8970-BA8710AC9E60}" type="pres">
      <dgm:prSet presAssocID="{49D58067-B50F-4FA7-900D-A86457D2BCDF}" presName="thickLine" presStyleLbl="alignNode1" presStyleIdx="1" presStyleCnt="3"/>
      <dgm:spPr/>
    </dgm:pt>
    <dgm:pt modelId="{9635DC20-D83F-4F44-9286-861C40794759}" type="pres">
      <dgm:prSet presAssocID="{49D58067-B50F-4FA7-900D-A86457D2BCDF}" presName="horz1" presStyleCnt="0"/>
      <dgm:spPr/>
    </dgm:pt>
    <dgm:pt modelId="{FD12C4CB-BEE2-E24D-B250-A9F04240B653}" type="pres">
      <dgm:prSet presAssocID="{49D58067-B50F-4FA7-900D-A86457D2BCDF}" presName="tx1" presStyleLbl="revTx" presStyleIdx="1" presStyleCnt="3"/>
      <dgm:spPr/>
    </dgm:pt>
    <dgm:pt modelId="{243E8760-BDFA-A04E-AECC-1982CC349AA9}" type="pres">
      <dgm:prSet presAssocID="{49D58067-B50F-4FA7-900D-A86457D2BCDF}" presName="vert1" presStyleCnt="0"/>
      <dgm:spPr/>
    </dgm:pt>
    <dgm:pt modelId="{14D46A64-5FA5-F945-AC7E-B52AD057E358}" type="pres">
      <dgm:prSet presAssocID="{AB28F8AB-264E-4DA9-9116-671EA90649EA}" presName="thickLine" presStyleLbl="alignNode1" presStyleIdx="2" presStyleCnt="3"/>
      <dgm:spPr/>
    </dgm:pt>
    <dgm:pt modelId="{C5D54F52-8C64-2D4E-9292-796061A8CCA1}" type="pres">
      <dgm:prSet presAssocID="{AB28F8AB-264E-4DA9-9116-671EA90649EA}" presName="horz1" presStyleCnt="0"/>
      <dgm:spPr/>
    </dgm:pt>
    <dgm:pt modelId="{E0AE4158-5ADB-F14D-90E3-E170CDDC6F6F}" type="pres">
      <dgm:prSet presAssocID="{AB28F8AB-264E-4DA9-9116-671EA90649EA}" presName="tx1" presStyleLbl="revTx" presStyleIdx="2" presStyleCnt="3"/>
      <dgm:spPr/>
    </dgm:pt>
    <dgm:pt modelId="{E947A705-32FA-B34C-97C3-4BE2E21BDAFA}" type="pres">
      <dgm:prSet presAssocID="{AB28F8AB-264E-4DA9-9116-671EA90649EA}" presName="vert1" presStyleCnt="0"/>
      <dgm:spPr/>
    </dgm:pt>
  </dgm:ptLst>
  <dgm:cxnLst>
    <dgm:cxn modelId="{5E3B3435-0B7C-BF49-9E2A-F6B22965E61B}" type="presOf" srcId="{D8304FB8-CACD-44E9-BB1F-78D9AB12EDA8}" destId="{EF9D9ACF-FC92-C64D-87A5-01CA6630867C}" srcOrd="0" destOrd="0" presId="urn:microsoft.com/office/officeart/2008/layout/LinedList"/>
    <dgm:cxn modelId="{FDC9BA55-169F-C144-8935-2DC3975146EC}" type="presOf" srcId="{09CD2809-AF77-48B3-8C55-35A36C282624}" destId="{D92A1B97-AD82-DF4C-85B0-947F9F7C7D01}" srcOrd="0" destOrd="0" presId="urn:microsoft.com/office/officeart/2008/layout/LinedList"/>
    <dgm:cxn modelId="{0B03A570-2F7C-44BC-9523-1114891D3133}" srcId="{D8304FB8-CACD-44E9-BB1F-78D9AB12EDA8}" destId="{09CD2809-AF77-48B3-8C55-35A36C282624}" srcOrd="0" destOrd="0" parTransId="{DEDE8FFE-29C4-4D36-A22B-8D127D5E148E}" sibTransId="{1AA52F9B-A572-406F-BF17-4E2320DFB1F5}"/>
    <dgm:cxn modelId="{188AD579-5E99-5F4E-BD55-46088862B58C}" type="presOf" srcId="{49D58067-B50F-4FA7-900D-A86457D2BCDF}" destId="{FD12C4CB-BEE2-E24D-B250-A9F04240B653}" srcOrd="0" destOrd="0" presId="urn:microsoft.com/office/officeart/2008/layout/LinedList"/>
    <dgm:cxn modelId="{20E8657F-E38C-4D87-813E-25CF0472DC89}" srcId="{D8304FB8-CACD-44E9-BB1F-78D9AB12EDA8}" destId="{AB28F8AB-264E-4DA9-9116-671EA90649EA}" srcOrd="2" destOrd="0" parTransId="{E640228B-E394-494B-A6A1-9505982B87B7}" sibTransId="{E6534763-5944-475A-B335-B474B3CDE410}"/>
    <dgm:cxn modelId="{65ED4DCE-63DD-FB48-9794-792B39BCA9AC}" type="presOf" srcId="{AB28F8AB-264E-4DA9-9116-671EA90649EA}" destId="{E0AE4158-5ADB-F14D-90E3-E170CDDC6F6F}" srcOrd="0" destOrd="0" presId="urn:microsoft.com/office/officeart/2008/layout/LinedList"/>
    <dgm:cxn modelId="{8441EAD8-5641-4FA8-A117-2F7368919251}" srcId="{D8304FB8-CACD-44E9-BB1F-78D9AB12EDA8}" destId="{49D58067-B50F-4FA7-900D-A86457D2BCDF}" srcOrd="1" destOrd="0" parTransId="{5B142251-E731-412A-B7AD-69A084B73697}" sibTransId="{D1AD62F0-B7F1-4707-B779-2E56E666C113}"/>
    <dgm:cxn modelId="{14E7CD05-9A6F-E54B-AD46-F960F3EB8895}" type="presParOf" srcId="{EF9D9ACF-FC92-C64D-87A5-01CA6630867C}" destId="{903569A2-4AA0-4546-ADFE-8300302A9E31}" srcOrd="0" destOrd="0" presId="urn:microsoft.com/office/officeart/2008/layout/LinedList"/>
    <dgm:cxn modelId="{BAB0A309-15D6-794D-B74D-CFE53025D2A6}" type="presParOf" srcId="{EF9D9ACF-FC92-C64D-87A5-01CA6630867C}" destId="{A9130253-4003-CF4E-96A9-30C15A87A509}" srcOrd="1" destOrd="0" presId="urn:microsoft.com/office/officeart/2008/layout/LinedList"/>
    <dgm:cxn modelId="{21D4E39A-6F05-D244-9885-2EE0FDE6F7E8}" type="presParOf" srcId="{A9130253-4003-CF4E-96A9-30C15A87A509}" destId="{D92A1B97-AD82-DF4C-85B0-947F9F7C7D01}" srcOrd="0" destOrd="0" presId="urn:microsoft.com/office/officeart/2008/layout/LinedList"/>
    <dgm:cxn modelId="{61CF39F1-4919-474A-B268-76E6C347BB91}" type="presParOf" srcId="{A9130253-4003-CF4E-96A9-30C15A87A509}" destId="{AE4D5C1E-0A55-5B49-B446-C22D31C01104}" srcOrd="1" destOrd="0" presId="urn:microsoft.com/office/officeart/2008/layout/LinedList"/>
    <dgm:cxn modelId="{87EDBDD5-D9EF-EC4C-B6AA-91FF8362AA0A}" type="presParOf" srcId="{EF9D9ACF-FC92-C64D-87A5-01CA6630867C}" destId="{2626AD21-9EB0-7243-8970-BA8710AC9E60}" srcOrd="2" destOrd="0" presId="urn:microsoft.com/office/officeart/2008/layout/LinedList"/>
    <dgm:cxn modelId="{7C1E4311-B6D1-E94D-BD2D-7146FBC68B5E}" type="presParOf" srcId="{EF9D9ACF-FC92-C64D-87A5-01CA6630867C}" destId="{9635DC20-D83F-4F44-9286-861C40794759}" srcOrd="3" destOrd="0" presId="urn:microsoft.com/office/officeart/2008/layout/LinedList"/>
    <dgm:cxn modelId="{2A9092AE-81A2-D04D-B185-CFA3E704BC76}" type="presParOf" srcId="{9635DC20-D83F-4F44-9286-861C40794759}" destId="{FD12C4CB-BEE2-E24D-B250-A9F04240B653}" srcOrd="0" destOrd="0" presId="urn:microsoft.com/office/officeart/2008/layout/LinedList"/>
    <dgm:cxn modelId="{EA8568FD-FC6B-484A-BD1C-95AA7ED6F4DA}" type="presParOf" srcId="{9635DC20-D83F-4F44-9286-861C40794759}" destId="{243E8760-BDFA-A04E-AECC-1982CC349AA9}" srcOrd="1" destOrd="0" presId="urn:microsoft.com/office/officeart/2008/layout/LinedList"/>
    <dgm:cxn modelId="{1DC73D2F-6886-844F-A63A-7F61C8A8D8F6}" type="presParOf" srcId="{EF9D9ACF-FC92-C64D-87A5-01CA6630867C}" destId="{14D46A64-5FA5-F945-AC7E-B52AD057E358}" srcOrd="4" destOrd="0" presId="urn:microsoft.com/office/officeart/2008/layout/LinedList"/>
    <dgm:cxn modelId="{33527C89-54E3-1C46-9491-7A69EED4CD36}" type="presParOf" srcId="{EF9D9ACF-FC92-C64D-87A5-01CA6630867C}" destId="{C5D54F52-8C64-2D4E-9292-796061A8CCA1}" srcOrd="5" destOrd="0" presId="urn:microsoft.com/office/officeart/2008/layout/LinedList"/>
    <dgm:cxn modelId="{93B120C1-0DD8-D64D-8C59-C7F6FAD43A87}" type="presParOf" srcId="{C5D54F52-8C64-2D4E-9292-796061A8CCA1}" destId="{E0AE4158-5ADB-F14D-90E3-E170CDDC6F6F}" srcOrd="0" destOrd="0" presId="urn:microsoft.com/office/officeart/2008/layout/LinedList"/>
    <dgm:cxn modelId="{1365A461-272E-4E4B-BE3E-9942E1B2FB76}" type="presParOf" srcId="{C5D54F52-8C64-2D4E-9292-796061A8CCA1}" destId="{E947A705-32FA-B34C-97C3-4BE2E21BDA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569A2-4AA0-4546-ADFE-8300302A9E31}">
      <dsp:nvSpPr>
        <dsp:cNvPr id="0" name=""/>
        <dsp:cNvSpPr/>
      </dsp:nvSpPr>
      <dsp:spPr>
        <a:xfrm>
          <a:off x="0" y="1895"/>
          <a:ext cx="85963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2A1B97-AD82-DF4C-85B0-947F9F7C7D01}">
      <dsp:nvSpPr>
        <dsp:cNvPr id="0" name=""/>
        <dsp:cNvSpPr/>
      </dsp:nvSpPr>
      <dsp:spPr>
        <a:xfrm>
          <a:off x="0" y="1895"/>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l" defTabSz="2711450">
            <a:lnSpc>
              <a:spcPct val="90000"/>
            </a:lnSpc>
            <a:spcBef>
              <a:spcPct val="0"/>
            </a:spcBef>
            <a:spcAft>
              <a:spcPct val="35000"/>
            </a:spcAft>
            <a:buNone/>
          </a:pPr>
          <a:r>
            <a:rPr lang="en-US" sz="6100" b="1" kern="1200" dirty="0">
              <a:solidFill>
                <a:schemeClr val="accent2"/>
              </a:solidFill>
            </a:rPr>
            <a:t>GOOD… </a:t>
          </a:r>
        </a:p>
      </dsp:txBody>
      <dsp:txXfrm>
        <a:off x="0" y="1895"/>
        <a:ext cx="8596312" cy="1292548"/>
      </dsp:txXfrm>
    </dsp:sp>
    <dsp:sp modelId="{2626AD21-9EB0-7243-8970-BA8710AC9E60}">
      <dsp:nvSpPr>
        <dsp:cNvPr id="0" name=""/>
        <dsp:cNvSpPr/>
      </dsp:nvSpPr>
      <dsp:spPr>
        <a:xfrm>
          <a:off x="0" y="1294444"/>
          <a:ext cx="85963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12C4CB-BEE2-E24D-B250-A9F04240B653}">
      <dsp:nvSpPr>
        <dsp:cNvPr id="0" name=""/>
        <dsp:cNvSpPr/>
      </dsp:nvSpPr>
      <dsp:spPr>
        <a:xfrm>
          <a:off x="0" y="1294444"/>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74320" rIns="274320" bIns="274320" numCol="1" spcCol="1270" anchor="t" anchorCtr="0">
          <a:noAutofit/>
        </a:bodyPr>
        <a:lstStyle/>
        <a:p>
          <a:pPr marL="0" lvl="0" indent="0" algn="l" defTabSz="3200400">
            <a:lnSpc>
              <a:spcPct val="90000"/>
            </a:lnSpc>
            <a:spcBef>
              <a:spcPct val="0"/>
            </a:spcBef>
            <a:spcAft>
              <a:spcPct val="35000"/>
            </a:spcAft>
            <a:buNone/>
          </a:pPr>
          <a:r>
            <a:rPr lang="en-US" sz="7200" b="1" kern="1200" dirty="0">
              <a:solidFill>
                <a:schemeClr val="accent2"/>
              </a:solidFill>
            </a:rPr>
            <a:t>BETTER… </a:t>
          </a:r>
        </a:p>
      </dsp:txBody>
      <dsp:txXfrm>
        <a:off x="0" y="1294444"/>
        <a:ext cx="8596312" cy="1292548"/>
      </dsp:txXfrm>
    </dsp:sp>
    <dsp:sp modelId="{14D46A64-5FA5-F945-AC7E-B52AD057E358}">
      <dsp:nvSpPr>
        <dsp:cNvPr id="0" name=""/>
        <dsp:cNvSpPr/>
      </dsp:nvSpPr>
      <dsp:spPr>
        <a:xfrm>
          <a:off x="0" y="2586992"/>
          <a:ext cx="85963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AE4158-5ADB-F14D-90E3-E170CDDC6F6F}">
      <dsp:nvSpPr>
        <dsp:cNvPr id="0" name=""/>
        <dsp:cNvSpPr/>
      </dsp:nvSpPr>
      <dsp:spPr>
        <a:xfrm>
          <a:off x="0" y="2586992"/>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760" tIns="365760" rIns="365760" bIns="365760" numCol="1" spcCol="1270" anchor="t" anchorCtr="0">
          <a:noAutofit/>
        </a:bodyPr>
        <a:lstStyle/>
        <a:p>
          <a:pPr marL="0" lvl="0" indent="0" algn="l" defTabSz="4267200">
            <a:lnSpc>
              <a:spcPct val="90000"/>
            </a:lnSpc>
            <a:spcBef>
              <a:spcPct val="0"/>
            </a:spcBef>
            <a:spcAft>
              <a:spcPct val="35000"/>
            </a:spcAft>
            <a:buNone/>
          </a:pPr>
          <a:r>
            <a:rPr lang="en-US" sz="9600" b="1" kern="1200" dirty="0">
              <a:solidFill>
                <a:schemeClr val="accent2"/>
              </a:solidFill>
            </a:rPr>
            <a:t>BEST…</a:t>
          </a:r>
        </a:p>
      </dsp:txBody>
      <dsp:txXfrm>
        <a:off x="0" y="2586992"/>
        <a:ext cx="8596312" cy="129254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0030BF-09FA-7E49-BD78-932C09149C70}" type="datetimeFigureOut">
              <a:rPr lang="en-US" smtClean="0"/>
              <a:t>11/1/18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621AD-2C1F-D440-8579-A758C50D6639}" type="slidenum">
              <a:rPr lang="en-US" smtClean="0"/>
              <a:t>‹#›</a:t>
            </a:fld>
            <a:endParaRPr lang="en-US" dirty="0"/>
          </a:p>
        </p:txBody>
      </p:sp>
    </p:spTree>
    <p:extLst>
      <p:ext uri="{BB962C8B-B14F-4D97-AF65-F5344CB8AC3E}">
        <p14:creationId xmlns:p14="http://schemas.microsoft.com/office/powerpoint/2010/main" val="223113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charset="-128"/>
              </a:rPr>
              <a:t>Before you sign up as a distributor in XANGO it is important for you to review the “Before You Get Started” Training, The Compensation Plan Training, and to review the Nothing Beats FREE and Ready Set Go Programs with XANGO.  </a:t>
            </a:r>
          </a:p>
          <a:p>
            <a:pPr eaLnBrk="1" hangingPunct="1">
              <a:spcBef>
                <a:spcPct val="0"/>
              </a:spcBef>
            </a:pPr>
            <a:endParaRPr lang="en-US" altLang="en-US" dirty="0">
              <a:ea typeface="ＭＳ Ｐゴシック" charset="-128"/>
            </a:endParaRPr>
          </a:p>
          <a:p>
            <a:pPr eaLnBrk="1" hangingPunct="1">
              <a:spcBef>
                <a:spcPct val="0"/>
              </a:spcBef>
            </a:pPr>
            <a:r>
              <a:rPr lang="en-US" altLang="en-US" dirty="0">
                <a:ea typeface="ＭＳ Ｐゴシック" charset="-128"/>
              </a:rPr>
              <a:t>We recommend that all distributors start out as a customer.  That way the clock doesn’t start for the “Ready, Set, Go&lt; program with XANGO until you have had a chance to receive your products and try them for a few days or weeks while you are learning more about the XANGO business.  We recommend that you first focus on the “Nothing Beats FREE” program with XANGO while you are still a customer.  Once you have sponsored your third customer you are ready to sign up as a distributor and can take advantage of all that XANGO has to offer.  </a:t>
            </a:r>
          </a:p>
          <a:p>
            <a:pPr eaLnBrk="1" hangingPunct="1">
              <a:spcBef>
                <a:spcPct val="0"/>
              </a:spcBef>
            </a:pPr>
            <a:endParaRPr lang="en-US" altLang="en-US" dirty="0">
              <a:ea typeface="ＭＳ Ｐゴシック" charset="-128"/>
            </a:endParaRPr>
          </a:p>
          <a:p>
            <a:pPr eaLnBrk="1" hangingPunct="1">
              <a:spcBef>
                <a:spcPct val="0"/>
              </a:spcBef>
            </a:pPr>
            <a:r>
              <a:rPr lang="en-US" altLang="en-US" dirty="0">
                <a:ea typeface="ＭＳ Ｐゴシック" charset="-128"/>
              </a:rPr>
              <a:t>This training is designed to explain a Good, Better, and Best way to start your XANGO business for Maximum Results.</a:t>
            </a:r>
          </a:p>
        </p:txBody>
      </p:sp>
    </p:spTree>
    <p:extLst>
      <p:ext uri="{BB962C8B-B14F-4D97-AF65-F5344CB8AC3E}">
        <p14:creationId xmlns:p14="http://schemas.microsoft.com/office/powerpoint/2010/main" val="2641110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662877-F407-BC47-95FC-003B1427B3C0}" type="slidenum">
              <a:rPr lang="en-US" smtClean="0"/>
              <a:t>25</a:t>
            </a:fld>
            <a:endParaRPr lang="en-US" dirty="0"/>
          </a:p>
        </p:txBody>
      </p:sp>
    </p:spTree>
    <p:extLst>
      <p:ext uri="{BB962C8B-B14F-4D97-AF65-F5344CB8AC3E}">
        <p14:creationId xmlns:p14="http://schemas.microsoft.com/office/powerpoint/2010/main" val="372935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i="1" dirty="0">
                <a:ea typeface="ＭＳ Ｐゴシック" charset="-128"/>
              </a:rPr>
              <a:t>This will give you products to consume to develop your personal product experience story and qualify you to earn Weekly Power Start and Monthly Unilevel Bonuses. </a:t>
            </a:r>
          </a:p>
          <a:p>
            <a:pPr eaLnBrk="1" hangingPunct="1">
              <a:spcBef>
                <a:spcPct val="0"/>
              </a:spcBef>
              <a:buFontTx/>
              <a:buChar char="•"/>
            </a:pPr>
            <a:endParaRPr lang="en-US" altLang="en-US" i="1" dirty="0">
              <a:ea typeface="ＭＳ Ｐゴシック" charset="-128"/>
            </a:endParaRPr>
          </a:p>
          <a:p>
            <a:pPr eaLnBrk="1" hangingPunct="1">
              <a:spcBef>
                <a:spcPct val="0"/>
              </a:spcBef>
              <a:buFontTx/>
              <a:buChar char="•"/>
            </a:pPr>
            <a:r>
              <a:rPr lang="en-US" altLang="en-US" i="1" dirty="0">
                <a:ea typeface="ＭＳ Ｐゴシック" charset="-128"/>
              </a:rPr>
              <a:t> You also have 80 Limitless Samples to share with prospective customers and business partners and do your own “Test Market” with people YOU KNOW to help evaluate the XANGO product and business opportunity. A “Test Market” is a method to use the “Opinion Approach”, a very effective way to present the products and opportunity to people that you know to help you develop your own belief in the products and opportunity while getting your business off to a Fast Start.</a:t>
            </a:r>
            <a:endParaRPr lang="en-US" altLang="en-US" dirty="0">
              <a:ea typeface="ＭＳ Ｐゴシック" charset="-128"/>
            </a:endParaRPr>
          </a:p>
          <a:p>
            <a:pPr eaLnBrk="1" hangingPunct="1">
              <a:spcBef>
                <a:spcPct val="0"/>
              </a:spcBef>
            </a:pPr>
            <a:endParaRPr lang="en-US" altLang="en-US" dirty="0">
              <a:ea typeface="ＭＳ Ｐゴシック" charset="-128"/>
            </a:endParaRPr>
          </a:p>
        </p:txBody>
      </p:sp>
    </p:spTree>
    <p:extLst>
      <p:ext uri="{BB962C8B-B14F-4D97-AF65-F5344CB8AC3E}">
        <p14:creationId xmlns:p14="http://schemas.microsoft.com/office/powerpoint/2010/main" val="281616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i="1" dirty="0">
                <a:ea typeface="ＭＳ Ｐゴシック" charset="-128"/>
              </a:rPr>
              <a:t>This will give you products to consume to develop your personal product experience story and qualify you to earn Weekly Power Start and Monthly Unilevel Bonuses. </a:t>
            </a:r>
          </a:p>
          <a:p>
            <a:pPr eaLnBrk="1" hangingPunct="1">
              <a:spcBef>
                <a:spcPct val="0"/>
              </a:spcBef>
              <a:buFontTx/>
              <a:buChar char="•"/>
            </a:pPr>
            <a:endParaRPr lang="en-US" altLang="en-US" i="1" dirty="0">
              <a:ea typeface="ＭＳ Ｐゴシック" charset="-128"/>
            </a:endParaRPr>
          </a:p>
          <a:p>
            <a:pPr eaLnBrk="1" hangingPunct="1">
              <a:spcBef>
                <a:spcPct val="0"/>
              </a:spcBef>
              <a:buFontTx/>
              <a:buChar char="•"/>
            </a:pPr>
            <a:r>
              <a:rPr lang="en-US" altLang="en-US" i="1" dirty="0">
                <a:ea typeface="ＭＳ Ｐゴシック" charset="-128"/>
              </a:rPr>
              <a:t> You also have 80 Limitless Samples to share with prospective customers and business partners and do your own “Test Market” with people YOU KNOW to help evaluate the XANGO product and business opportunity. A “Test Market” is a method to use the “Opinion Approach”, a very effective way to present the products and opportunity to people that you know to help you develop your own belief in the products and opportunity while getting your business off to a Fast Start.</a:t>
            </a:r>
            <a:endParaRPr lang="en-US" altLang="en-US" dirty="0">
              <a:ea typeface="ＭＳ Ｐゴシック" charset="-128"/>
            </a:endParaRPr>
          </a:p>
          <a:p>
            <a:pPr eaLnBrk="1" hangingPunct="1">
              <a:spcBef>
                <a:spcPct val="0"/>
              </a:spcBef>
            </a:pPr>
            <a:endParaRPr lang="en-US" altLang="en-US" dirty="0">
              <a:ea typeface="ＭＳ Ｐゴシック" charset="-128"/>
            </a:endParaRPr>
          </a:p>
        </p:txBody>
      </p:sp>
    </p:spTree>
    <p:extLst>
      <p:ext uri="{BB962C8B-B14F-4D97-AF65-F5344CB8AC3E}">
        <p14:creationId xmlns:p14="http://schemas.microsoft.com/office/powerpoint/2010/main" val="3995279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i="1" dirty="0">
                <a:ea typeface="ＭＳ Ｐゴシック" charset="-128"/>
              </a:rPr>
              <a:t>This will give you products to consume to develop your personal product experience story and qualify you to earn Weekly Power Start and Monthly Unilevel Bonuses. </a:t>
            </a:r>
          </a:p>
          <a:p>
            <a:pPr eaLnBrk="1" hangingPunct="1">
              <a:spcBef>
                <a:spcPct val="0"/>
              </a:spcBef>
              <a:buFontTx/>
              <a:buChar char="•"/>
            </a:pPr>
            <a:endParaRPr lang="en-US" altLang="en-US" i="1" dirty="0">
              <a:ea typeface="ＭＳ Ｐゴシック" charset="-128"/>
            </a:endParaRPr>
          </a:p>
          <a:p>
            <a:pPr eaLnBrk="1" hangingPunct="1">
              <a:spcBef>
                <a:spcPct val="0"/>
              </a:spcBef>
              <a:buFontTx/>
              <a:buChar char="•"/>
            </a:pPr>
            <a:r>
              <a:rPr lang="en-US" altLang="en-US" i="1" dirty="0">
                <a:ea typeface="ＭＳ Ｐゴシック" charset="-128"/>
              </a:rPr>
              <a:t> You also have 80 Limitless Samples to share with prospective customers and business partners and do your own “Test Market” with people YOU KNOW to help evaluate the XANGO product and business opportunity. A “Test Market” is a method to use the “Opinion Approach”, a very effective way to present the products and opportunity to people that you know to help you develop your own belief in the products and opportunity while getting your business off to a Fast Start.</a:t>
            </a:r>
            <a:endParaRPr lang="en-US" altLang="en-US" dirty="0">
              <a:ea typeface="ＭＳ Ｐゴシック" charset="-128"/>
            </a:endParaRPr>
          </a:p>
          <a:p>
            <a:pPr eaLnBrk="1" hangingPunct="1">
              <a:spcBef>
                <a:spcPct val="0"/>
              </a:spcBef>
            </a:pPr>
            <a:endParaRPr lang="en-US" altLang="en-US" dirty="0">
              <a:ea typeface="ＭＳ Ｐゴシック" charset="-128"/>
            </a:endParaRPr>
          </a:p>
        </p:txBody>
      </p:sp>
    </p:spTree>
    <p:extLst>
      <p:ext uri="{BB962C8B-B14F-4D97-AF65-F5344CB8AC3E}">
        <p14:creationId xmlns:p14="http://schemas.microsoft.com/office/powerpoint/2010/main" val="203036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i="1" dirty="0">
                <a:ea typeface="ＭＳ Ｐゴシック" charset="-128"/>
              </a:rPr>
              <a:t>This will give you products to consume to develop your personal product experience story and qualify you to earn Weekly Power Start and Monthly Unilevel Bonuses. </a:t>
            </a:r>
          </a:p>
          <a:p>
            <a:pPr eaLnBrk="1" hangingPunct="1">
              <a:spcBef>
                <a:spcPct val="0"/>
              </a:spcBef>
              <a:buFontTx/>
              <a:buChar char="•"/>
            </a:pPr>
            <a:endParaRPr lang="en-US" altLang="en-US" i="1" dirty="0">
              <a:ea typeface="ＭＳ Ｐゴシック" charset="-128"/>
            </a:endParaRPr>
          </a:p>
          <a:p>
            <a:pPr eaLnBrk="1" hangingPunct="1">
              <a:spcBef>
                <a:spcPct val="0"/>
              </a:spcBef>
              <a:buFontTx/>
              <a:buChar char="•"/>
            </a:pPr>
            <a:r>
              <a:rPr lang="en-US" altLang="en-US" i="1" dirty="0">
                <a:ea typeface="ＭＳ Ｐゴシック" charset="-128"/>
              </a:rPr>
              <a:t> You also have 80 Limitless Samples to share with prospective customers and business partners and do your own “Test Market” with people YOU KNOW to help evaluate the XANGO product and business opportunity. A “Test Market” is a method to use the “Opinion Approach”, a very effective way to present the products and opportunity to people that you know to help you develop your own belief in the products and opportunity while getting your business off to a Fast Start.</a:t>
            </a:r>
            <a:endParaRPr lang="en-US" altLang="en-US" dirty="0">
              <a:ea typeface="ＭＳ Ｐゴシック" charset="-128"/>
            </a:endParaRPr>
          </a:p>
          <a:p>
            <a:pPr eaLnBrk="1" hangingPunct="1">
              <a:spcBef>
                <a:spcPct val="0"/>
              </a:spcBef>
            </a:pPr>
            <a:endParaRPr lang="en-US" altLang="en-US" dirty="0">
              <a:ea typeface="ＭＳ Ｐゴシック" charset="-128"/>
            </a:endParaRPr>
          </a:p>
        </p:txBody>
      </p:sp>
    </p:spTree>
    <p:extLst>
      <p:ext uri="{BB962C8B-B14F-4D97-AF65-F5344CB8AC3E}">
        <p14:creationId xmlns:p14="http://schemas.microsoft.com/office/powerpoint/2010/main" val="140440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a:t>
            </a:r>
          </a:p>
        </p:txBody>
      </p:sp>
      <p:sp>
        <p:nvSpPr>
          <p:cNvPr id="4" name="Slide Number Placeholder 3"/>
          <p:cNvSpPr>
            <a:spLocks noGrp="1"/>
          </p:cNvSpPr>
          <p:nvPr>
            <p:ph type="sldNum" sz="quarter" idx="5"/>
          </p:nvPr>
        </p:nvSpPr>
        <p:spPr/>
        <p:txBody>
          <a:bodyPr/>
          <a:lstStyle/>
          <a:p>
            <a:fld id="{AC3C7231-8B90-F04F-B361-6F4E56FE1802}" type="slidenum">
              <a:rPr lang="en-US" smtClean="0"/>
              <a:t>11</a:t>
            </a:fld>
            <a:endParaRPr lang="en-US" dirty="0"/>
          </a:p>
        </p:txBody>
      </p:sp>
    </p:spTree>
    <p:extLst>
      <p:ext uri="{BB962C8B-B14F-4D97-AF65-F5344CB8AC3E}">
        <p14:creationId xmlns:p14="http://schemas.microsoft.com/office/powerpoint/2010/main" val="327011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a:t>
            </a:r>
          </a:p>
        </p:txBody>
      </p:sp>
      <p:sp>
        <p:nvSpPr>
          <p:cNvPr id="4" name="Slide Number Placeholder 3"/>
          <p:cNvSpPr>
            <a:spLocks noGrp="1"/>
          </p:cNvSpPr>
          <p:nvPr>
            <p:ph type="sldNum" sz="quarter" idx="5"/>
          </p:nvPr>
        </p:nvSpPr>
        <p:spPr/>
        <p:txBody>
          <a:bodyPr/>
          <a:lstStyle/>
          <a:p>
            <a:fld id="{AC3C7231-8B90-F04F-B361-6F4E56FE1802}" type="slidenum">
              <a:rPr lang="en-US" smtClean="0"/>
              <a:t>12</a:t>
            </a:fld>
            <a:endParaRPr lang="en-US" dirty="0"/>
          </a:p>
        </p:txBody>
      </p:sp>
    </p:spTree>
    <p:extLst>
      <p:ext uri="{BB962C8B-B14F-4D97-AF65-F5344CB8AC3E}">
        <p14:creationId xmlns:p14="http://schemas.microsoft.com/office/powerpoint/2010/main" val="4119289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a:t>
            </a:r>
          </a:p>
        </p:txBody>
      </p:sp>
      <p:sp>
        <p:nvSpPr>
          <p:cNvPr id="4" name="Slide Number Placeholder 3"/>
          <p:cNvSpPr>
            <a:spLocks noGrp="1"/>
          </p:cNvSpPr>
          <p:nvPr>
            <p:ph type="sldNum" sz="quarter" idx="5"/>
          </p:nvPr>
        </p:nvSpPr>
        <p:spPr/>
        <p:txBody>
          <a:bodyPr/>
          <a:lstStyle/>
          <a:p>
            <a:fld id="{AC3C7231-8B90-F04F-B361-6F4E56FE1802}" type="slidenum">
              <a:rPr lang="en-US" smtClean="0"/>
              <a:t>13</a:t>
            </a:fld>
            <a:endParaRPr lang="en-US" dirty="0"/>
          </a:p>
        </p:txBody>
      </p:sp>
    </p:spTree>
    <p:extLst>
      <p:ext uri="{BB962C8B-B14F-4D97-AF65-F5344CB8AC3E}">
        <p14:creationId xmlns:p14="http://schemas.microsoft.com/office/powerpoint/2010/main" val="92189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a:t>
            </a:r>
          </a:p>
        </p:txBody>
      </p:sp>
      <p:sp>
        <p:nvSpPr>
          <p:cNvPr id="4" name="Slide Number Placeholder 3"/>
          <p:cNvSpPr>
            <a:spLocks noGrp="1"/>
          </p:cNvSpPr>
          <p:nvPr>
            <p:ph type="sldNum" sz="quarter" idx="5"/>
          </p:nvPr>
        </p:nvSpPr>
        <p:spPr/>
        <p:txBody>
          <a:bodyPr/>
          <a:lstStyle/>
          <a:p>
            <a:fld id="{AC3C7231-8B90-F04F-B361-6F4E56FE1802}" type="slidenum">
              <a:rPr lang="en-US" smtClean="0"/>
              <a:t>14</a:t>
            </a:fld>
            <a:endParaRPr lang="en-US" dirty="0"/>
          </a:p>
        </p:txBody>
      </p:sp>
    </p:spTree>
    <p:extLst>
      <p:ext uri="{BB962C8B-B14F-4D97-AF65-F5344CB8AC3E}">
        <p14:creationId xmlns:p14="http://schemas.microsoft.com/office/powerpoint/2010/main" val="225534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4158734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406039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40558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172288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62117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1163710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4230805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1939870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A2ED9B3-D44D-CF44-B664-4817B3E6AA02}"/>
              </a:ext>
            </a:extLst>
          </p:cNvPr>
          <p:cNvPicPr>
            <a:picLocks noChangeAspect="1"/>
          </p:cNvPicPr>
          <p:nvPr userDrawn="1"/>
        </p:nvPicPr>
        <p:blipFill>
          <a:blip r:embed="rId2"/>
          <a:stretch>
            <a:fillRect/>
          </a:stretch>
        </p:blipFill>
        <p:spPr>
          <a:xfrm>
            <a:off x="0" y="7905"/>
            <a:ext cx="12206085" cy="6850096"/>
          </a:xfrm>
          <a:prstGeom prst="rect">
            <a:avLst/>
          </a:prstGeom>
        </p:spPr>
      </p:pic>
      <p:pic>
        <p:nvPicPr>
          <p:cNvPr id="2" name="Picture 1">
            <a:extLst>
              <a:ext uri="{FF2B5EF4-FFF2-40B4-BE49-F238E27FC236}">
                <a16:creationId xmlns:a16="http://schemas.microsoft.com/office/drawing/2014/main" id="{FCA2BC28-C8E6-B442-9CA7-2F8707A7F44F}"/>
              </a:ext>
            </a:extLst>
          </p:cNvPr>
          <p:cNvPicPr>
            <a:picLocks noChangeAspect="1"/>
          </p:cNvPicPr>
          <p:nvPr userDrawn="1"/>
        </p:nvPicPr>
        <p:blipFill>
          <a:blip r:embed="rId3"/>
          <a:stretch>
            <a:fillRect/>
          </a:stretch>
        </p:blipFill>
        <p:spPr>
          <a:xfrm>
            <a:off x="-1" y="6299201"/>
            <a:ext cx="12303513" cy="652494"/>
          </a:xfrm>
          <a:prstGeom prst="rect">
            <a:avLst/>
          </a:prstGeom>
        </p:spPr>
      </p:pic>
      <p:sp>
        <p:nvSpPr>
          <p:cNvPr id="12" name="Picture Placeholder 11"/>
          <p:cNvSpPr>
            <a:spLocks noGrp="1"/>
          </p:cNvSpPr>
          <p:nvPr>
            <p:ph type="pic" sz="quarter" idx="10"/>
          </p:nvPr>
        </p:nvSpPr>
        <p:spPr>
          <a:xfrm>
            <a:off x="44304" y="101599"/>
            <a:ext cx="5796109" cy="6714519"/>
          </a:xfrm>
          <a:prstGeom prst="rect">
            <a:avLst/>
          </a:prstGeom>
        </p:spPr>
        <p:txBody>
          <a:bodyPr/>
          <a:lstStyle/>
          <a:p>
            <a:endParaRPr lang="en-US" dirty="0"/>
          </a:p>
        </p:txBody>
      </p:sp>
      <p:sp>
        <p:nvSpPr>
          <p:cNvPr id="14" name="Text Placeholder 13"/>
          <p:cNvSpPr>
            <a:spLocks noGrp="1"/>
          </p:cNvSpPr>
          <p:nvPr>
            <p:ph type="body" sz="quarter" idx="11"/>
          </p:nvPr>
        </p:nvSpPr>
        <p:spPr>
          <a:xfrm>
            <a:off x="6084094" y="4589026"/>
            <a:ext cx="5779233" cy="1615058"/>
          </a:xfrm>
          <a:prstGeom prst="rect">
            <a:avLst/>
          </a:prstGeom>
        </p:spPr>
        <p:txBody>
          <a:bodyPr/>
          <a:lstStyle>
            <a:lvl1pPr marL="0" indent="0">
              <a:buNone/>
              <a:defRPr sz="2800" b="1" i="0" strike="noStrike">
                <a:solidFill>
                  <a:srgbClr val="082142"/>
                </a:solidFill>
                <a:latin typeface="Verlag" pitchFamily="2" charset="0"/>
                <a:ea typeface="Verlag" pitchFamily="2" charset="0"/>
                <a:cs typeface="Verlag" pitchFamily="2" charset="0"/>
              </a:defRPr>
            </a:lvl1pPr>
            <a:lvl2pPr marL="457182" indent="0">
              <a:buNone/>
              <a:defRPr sz="2000" strike="noStrike">
                <a:solidFill>
                  <a:srgbClr val="082142"/>
                </a:solidFill>
                <a:latin typeface="Gotham Narrow Medium" pitchFamily="2" charset="0"/>
                <a:ea typeface="Gotham Narrow Medium" pitchFamily="2" charset="0"/>
                <a:cs typeface="Gotham Narrow Medium" pitchFamily="2" charset="0"/>
              </a:defRPr>
            </a:lvl2pPr>
            <a:lvl3pPr marL="914363" indent="0">
              <a:buNone/>
              <a:defRPr strike="noStrike">
                <a:solidFill>
                  <a:schemeClr val="bg1"/>
                </a:solidFill>
                <a:latin typeface="Helvetica" charset="0"/>
                <a:ea typeface="Helvetica" charset="0"/>
                <a:cs typeface="Helvetica" charset="0"/>
              </a:defRPr>
            </a:lvl3pPr>
          </a:lstStyle>
          <a:p>
            <a:pPr lvl="0"/>
            <a:r>
              <a:rPr lang="en-US" dirty="0"/>
              <a:t>Click to edit Master text styles</a:t>
            </a:r>
          </a:p>
          <a:p>
            <a:pPr lvl="1"/>
            <a:r>
              <a:rPr lang="en-US" dirty="0"/>
              <a:t>Second level</a:t>
            </a:r>
          </a:p>
        </p:txBody>
      </p:sp>
      <p:pic>
        <p:nvPicPr>
          <p:cNvPr id="10" name="Picture 9"/>
          <p:cNvPicPr>
            <a:picLocks noChangeAspect="1"/>
          </p:cNvPicPr>
          <p:nvPr userDrawn="1"/>
        </p:nvPicPr>
        <p:blipFill>
          <a:blip r:embed="rId4"/>
          <a:stretch>
            <a:fillRect/>
          </a:stretch>
        </p:blipFill>
        <p:spPr>
          <a:xfrm>
            <a:off x="10204693" y="281760"/>
            <a:ext cx="1658633" cy="643514"/>
          </a:xfrm>
          <a:prstGeom prst="rect">
            <a:avLst/>
          </a:prstGeom>
        </p:spPr>
      </p:pic>
    </p:spTree>
    <p:extLst>
      <p:ext uri="{BB962C8B-B14F-4D97-AF65-F5344CB8AC3E}">
        <p14:creationId xmlns:p14="http://schemas.microsoft.com/office/powerpoint/2010/main" val="2318149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361986-B912-2345-9856-7A5492853119}"/>
              </a:ext>
            </a:extLst>
          </p:cNvPr>
          <p:cNvPicPr>
            <a:picLocks noChangeAspect="1"/>
          </p:cNvPicPr>
          <p:nvPr userDrawn="1"/>
        </p:nvPicPr>
        <p:blipFill>
          <a:blip r:embed="rId2"/>
          <a:stretch>
            <a:fillRect/>
          </a:stretch>
        </p:blipFill>
        <p:spPr>
          <a:xfrm>
            <a:off x="0" y="7905"/>
            <a:ext cx="12206085" cy="6850096"/>
          </a:xfrm>
          <a:prstGeom prst="rect">
            <a:avLst/>
          </a:prstGeom>
        </p:spPr>
      </p:pic>
      <p:sp>
        <p:nvSpPr>
          <p:cNvPr id="11" name="Picture Placeholder 10"/>
          <p:cNvSpPr>
            <a:spLocks noGrp="1"/>
          </p:cNvSpPr>
          <p:nvPr>
            <p:ph type="pic" sz="quarter" idx="10"/>
          </p:nvPr>
        </p:nvSpPr>
        <p:spPr>
          <a:xfrm>
            <a:off x="5427233" y="541188"/>
            <a:ext cx="6051550" cy="6051550"/>
          </a:xfrm>
          <a:prstGeom prst="rect">
            <a:avLst/>
          </a:prstGeom>
        </p:spPr>
        <p:txBody>
          <a:bodyPr/>
          <a:lstStyle/>
          <a:p>
            <a:endParaRPr lang="en-US" dirty="0"/>
          </a:p>
        </p:txBody>
      </p:sp>
      <p:sp>
        <p:nvSpPr>
          <p:cNvPr id="3" name="Picture Placeholder 2"/>
          <p:cNvSpPr>
            <a:spLocks noGrp="1"/>
          </p:cNvSpPr>
          <p:nvPr>
            <p:ph type="pic" sz="quarter" idx="11"/>
          </p:nvPr>
        </p:nvSpPr>
        <p:spPr>
          <a:xfrm>
            <a:off x="694118" y="541188"/>
            <a:ext cx="4565995" cy="2981730"/>
          </a:xfrm>
          <a:prstGeom prst="rect">
            <a:avLst/>
          </a:prstGeom>
        </p:spPr>
        <p:txBody>
          <a:bodyPr/>
          <a:lstStyle/>
          <a:p>
            <a:endParaRPr lang="en-US" dirty="0"/>
          </a:p>
        </p:txBody>
      </p:sp>
      <p:sp>
        <p:nvSpPr>
          <p:cNvPr id="9" name="Picture Placeholder 2"/>
          <p:cNvSpPr>
            <a:spLocks noGrp="1"/>
          </p:cNvSpPr>
          <p:nvPr>
            <p:ph type="pic" sz="quarter" idx="12"/>
          </p:nvPr>
        </p:nvSpPr>
        <p:spPr>
          <a:xfrm>
            <a:off x="694118" y="3661142"/>
            <a:ext cx="4565995" cy="2931597"/>
          </a:xfrm>
          <a:prstGeom prst="rect">
            <a:avLst/>
          </a:prstGeom>
        </p:spPr>
        <p:txBody>
          <a:bodyPr/>
          <a:lstStyle/>
          <a:p>
            <a:endParaRPr lang="en-US" dirty="0"/>
          </a:p>
        </p:txBody>
      </p:sp>
    </p:spTree>
    <p:extLst>
      <p:ext uri="{BB962C8B-B14F-4D97-AF65-F5344CB8AC3E}">
        <p14:creationId xmlns:p14="http://schemas.microsoft.com/office/powerpoint/2010/main" val="408912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153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4117639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pic>
        <p:nvPicPr>
          <p:cNvPr id="106" name="Zija bgrnd pattern.jpg"/>
          <p:cNvPicPr>
            <a:picLocks noChangeAspect="1"/>
          </p:cNvPicPr>
          <p:nvPr/>
        </p:nvPicPr>
        <p:blipFill>
          <a:blip r:embed="rId2">
            <a:extLst/>
          </a:blip>
          <a:srcRect t="1072" b="1072"/>
          <a:stretch>
            <a:fillRect/>
          </a:stretch>
        </p:blipFill>
        <p:spPr>
          <a:xfrm>
            <a:off x="-1" y="0"/>
            <a:ext cx="12192001" cy="6858000"/>
          </a:xfrm>
          <a:prstGeom prst="rect">
            <a:avLst/>
          </a:prstGeom>
          <a:ln w="12700">
            <a:miter lim="400000"/>
          </a:ln>
        </p:spPr>
      </p:pic>
      <p:sp>
        <p:nvSpPr>
          <p:cNvPr id="107" name="Shape 107"/>
          <p:cNvSpPr>
            <a:spLocks noGrp="1"/>
          </p:cNvSpPr>
          <p:nvPr>
            <p:ph type="body" idx="1"/>
          </p:nvPr>
        </p:nvSpPr>
        <p:spPr>
          <a:xfrm>
            <a:off x="844550" y="1619250"/>
            <a:ext cx="10502900" cy="4603750"/>
          </a:xfrm>
          <a:prstGeom prst="rect">
            <a:avLst/>
          </a:prstGeom>
        </p:spPr>
        <p:txBody>
          <a:bodyPr/>
          <a:lstStyle>
            <a:lvl1pPr>
              <a:spcBef>
                <a:spcPts val="2950"/>
              </a:spcBef>
              <a:defRPr>
                <a:solidFill>
                  <a:srgbClr val="53585F"/>
                </a:solidFill>
                <a:latin typeface="Arial"/>
                <a:ea typeface="GothamHTF-Book"/>
                <a:cs typeface="Arial"/>
                <a:sym typeface="GothamHTF-Book"/>
              </a:defRPr>
            </a:lvl1pPr>
            <a:lvl2pPr>
              <a:spcBef>
                <a:spcPts val="2950"/>
              </a:spcBef>
              <a:defRPr>
                <a:solidFill>
                  <a:srgbClr val="53585F"/>
                </a:solidFill>
                <a:latin typeface="Arial"/>
                <a:ea typeface="GothamHTF-Book"/>
                <a:cs typeface="Arial"/>
                <a:sym typeface="GothamHTF-Book"/>
              </a:defRPr>
            </a:lvl2pPr>
            <a:lvl3pPr>
              <a:spcBef>
                <a:spcPts val="2950"/>
              </a:spcBef>
              <a:defRPr>
                <a:solidFill>
                  <a:srgbClr val="53585F"/>
                </a:solidFill>
                <a:latin typeface="Arial"/>
                <a:ea typeface="GothamHTF-Book"/>
                <a:cs typeface="Arial"/>
                <a:sym typeface="GothamHTF-Book"/>
              </a:defRPr>
            </a:lvl3pPr>
            <a:lvl4pPr>
              <a:spcBef>
                <a:spcPts val="2950"/>
              </a:spcBef>
              <a:defRPr>
                <a:solidFill>
                  <a:srgbClr val="53585F"/>
                </a:solidFill>
                <a:latin typeface="Arial"/>
                <a:ea typeface="GothamHTF-Book"/>
                <a:cs typeface="Arial"/>
                <a:sym typeface="GothamHTF-Book"/>
              </a:defRPr>
            </a:lvl4pPr>
            <a:lvl5pPr>
              <a:spcBef>
                <a:spcPts val="2950"/>
              </a:spcBef>
              <a:defRPr>
                <a:solidFill>
                  <a:srgbClr val="53585F"/>
                </a:solidFill>
                <a:latin typeface="Arial"/>
                <a:ea typeface="GothamHTF-Book"/>
                <a:cs typeface="Arial"/>
                <a:sym typeface="GothamHTF-Book"/>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grpSp>
        <p:nvGrpSpPr>
          <p:cNvPr id="112" name="Group 112"/>
          <p:cNvGrpSpPr/>
          <p:nvPr/>
        </p:nvGrpSpPr>
        <p:grpSpPr>
          <a:xfrm>
            <a:off x="-1" y="-18754"/>
            <a:ext cx="12192001" cy="6876754"/>
            <a:chOff x="0" y="0"/>
            <a:chExt cx="24384001" cy="13753506"/>
          </a:xfrm>
        </p:grpSpPr>
        <p:sp>
          <p:nvSpPr>
            <p:cNvPr id="108" name="Shape 108"/>
            <p:cNvSpPr/>
            <p:nvPr/>
          </p:nvSpPr>
          <p:spPr>
            <a:xfrm>
              <a:off x="0" y="37506"/>
              <a:ext cx="24384001" cy="317612"/>
            </a:xfrm>
            <a:prstGeom prst="rect">
              <a:avLst/>
            </a:prstGeom>
            <a:solidFill>
              <a:srgbClr val="32D27E"/>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p>
          </p:txBody>
        </p:sp>
        <p:sp>
          <p:nvSpPr>
            <p:cNvPr id="109" name="Shape 109"/>
            <p:cNvSpPr/>
            <p:nvPr/>
          </p:nvSpPr>
          <p:spPr>
            <a:xfrm>
              <a:off x="0" y="13435894"/>
              <a:ext cx="24384000" cy="317613"/>
            </a:xfrm>
            <a:prstGeom prst="rect">
              <a:avLst/>
            </a:prstGeom>
            <a:solidFill>
              <a:srgbClr val="32D27E"/>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p>
          </p:txBody>
        </p:sp>
        <p:sp>
          <p:nvSpPr>
            <p:cNvPr id="110" name="Shape 110"/>
            <p:cNvSpPr/>
            <p:nvPr/>
          </p:nvSpPr>
          <p:spPr>
            <a:xfrm>
              <a:off x="0" y="0"/>
              <a:ext cx="342901" cy="13716000"/>
            </a:xfrm>
            <a:prstGeom prst="rect">
              <a:avLst/>
            </a:prstGeom>
            <a:solidFill>
              <a:srgbClr val="32D27E"/>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p>
          </p:txBody>
        </p:sp>
        <p:sp>
          <p:nvSpPr>
            <p:cNvPr id="111" name="Shape 111"/>
            <p:cNvSpPr/>
            <p:nvPr/>
          </p:nvSpPr>
          <p:spPr>
            <a:xfrm>
              <a:off x="24041101" y="37506"/>
              <a:ext cx="342901" cy="13716001"/>
            </a:xfrm>
            <a:prstGeom prst="rect">
              <a:avLst/>
            </a:prstGeom>
            <a:solidFill>
              <a:srgbClr val="32D27E"/>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p>
          </p:txBody>
        </p:sp>
      </p:grpSp>
      <p:pic>
        <p:nvPicPr>
          <p:cNvPr id="114" name="pasted-image.pdf"/>
          <p:cNvPicPr>
            <a:picLocks noChangeAspect="1"/>
          </p:cNvPicPr>
          <p:nvPr/>
        </p:nvPicPr>
        <p:blipFill>
          <a:blip r:embed="rId3">
            <a:extLst/>
          </a:blip>
          <a:stretch>
            <a:fillRect/>
          </a:stretch>
        </p:blipFill>
        <p:spPr>
          <a:xfrm>
            <a:off x="10253664" y="5992795"/>
            <a:ext cx="1507923" cy="581809"/>
          </a:xfrm>
          <a:prstGeom prst="rect">
            <a:avLst/>
          </a:prstGeom>
          <a:ln w="12700">
            <a:miter lim="400000"/>
          </a:ln>
        </p:spPr>
      </p:pic>
    </p:spTree>
    <p:extLst>
      <p:ext uri="{BB962C8B-B14F-4D97-AF65-F5344CB8AC3E}">
        <p14:creationId xmlns:p14="http://schemas.microsoft.com/office/powerpoint/2010/main" val="42247188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071DCB-5C49-0B46-AD11-2038E46FC552}"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113863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71DCB-5C49-0B46-AD11-2038E46FC552}" type="datetimeFigureOut">
              <a:rPr lang="en-US" smtClean="0"/>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278796613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71DCB-5C49-0B46-AD11-2038E46FC552}" type="datetimeFigureOut">
              <a:rPr lang="en-US" smtClean="0"/>
              <a:t>11/1/18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29424410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71DCB-5C49-0B46-AD11-2038E46FC552}" type="datetimeFigureOut">
              <a:rPr lang="en-US" smtClean="0"/>
              <a:t>11/1/18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3439017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71DCB-5C49-0B46-AD11-2038E46FC552}" type="datetimeFigureOut">
              <a:rPr lang="en-US" smtClean="0"/>
              <a:t>11/1/18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54633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071DCB-5C49-0B46-AD11-2038E46FC552}" type="datetimeFigureOut">
              <a:rPr lang="en-US" smtClean="0"/>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55097207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071DCB-5C49-0B46-AD11-2038E46FC552}" type="datetimeFigureOut">
              <a:rPr lang="en-US" smtClean="0"/>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BF8AAE-E5E1-6B47-A28B-3EAA3E2B2E56}" type="slidenum">
              <a:rPr lang="en-US" smtClean="0"/>
              <a:t>‹#›</a:t>
            </a:fld>
            <a:endParaRPr lang="en-US" dirty="0"/>
          </a:p>
        </p:txBody>
      </p:sp>
    </p:spTree>
    <p:extLst>
      <p:ext uri="{BB962C8B-B14F-4D97-AF65-F5344CB8AC3E}">
        <p14:creationId xmlns:p14="http://schemas.microsoft.com/office/powerpoint/2010/main" val="199110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071DCB-5C49-0B46-AD11-2038E46FC552}" type="datetimeFigureOut">
              <a:rPr lang="en-US" smtClean="0"/>
              <a:t>11/1/18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EBF8AAE-E5E1-6B47-A28B-3EAA3E2B2E56}" type="slidenum">
              <a:rPr lang="en-US" smtClean="0"/>
              <a:t>‹#›</a:t>
            </a:fld>
            <a:endParaRPr lang="en-US" dirty="0"/>
          </a:p>
        </p:txBody>
      </p:sp>
    </p:spTree>
    <p:extLst>
      <p:ext uri="{BB962C8B-B14F-4D97-AF65-F5344CB8AC3E}">
        <p14:creationId xmlns:p14="http://schemas.microsoft.com/office/powerpoint/2010/main" val="28841353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tiff"/><Relationship Id="rId12" Type="http://schemas.openxmlformats.org/officeDocument/2006/relationships/image" Target="../media/image17.tiff"/><Relationship Id="rId2" Type="http://schemas.openxmlformats.org/officeDocument/2006/relationships/image" Target="../media/image7.tiff"/><Relationship Id="rId1" Type="http://schemas.openxmlformats.org/officeDocument/2006/relationships/slideLayout" Target="../slideLayouts/slideLayout7.xml"/><Relationship Id="rId6" Type="http://schemas.openxmlformats.org/officeDocument/2006/relationships/image" Target="../media/image11.tiff"/><Relationship Id="rId11" Type="http://schemas.openxmlformats.org/officeDocument/2006/relationships/image" Target="../media/image16.tiff"/><Relationship Id="rId5" Type="http://schemas.openxmlformats.org/officeDocument/2006/relationships/image" Target="../media/image1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emf"/><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5.tiff"/><Relationship Id="rId5" Type="http://schemas.openxmlformats.org/officeDocument/2006/relationships/image" Target="../media/image74.png"/><Relationship Id="rId4" Type="http://schemas.openxmlformats.org/officeDocument/2006/relationships/image" Target="../media/image73.jpg"/></Relationships>
</file>

<file path=ppt/slides/_rels/slide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74.png"/><Relationship Id="rId7" Type="http://schemas.openxmlformats.org/officeDocument/2006/relationships/image" Target="../media/image80.pn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96505-98C9-3843-8F90-80CE988300E0}"/>
              </a:ext>
            </a:extLst>
          </p:cNvPr>
          <p:cNvPicPr>
            <a:picLocks noChangeAspect="1"/>
          </p:cNvPicPr>
          <p:nvPr/>
        </p:nvPicPr>
        <p:blipFill rotWithShape="1">
          <a:blip r:embed="rId2"/>
          <a:srcRect l="9044" t="14676" r="8855" b="30290"/>
          <a:stretch/>
        </p:blipFill>
        <p:spPr>
          <a:xfrm>
            <a:off x="778949" y="434340"/>
            <a:ext cx="10182422" cy="5199290"/>
          </a:xfrm>
          <a:prstGeom prst="rect">
            <a:avLst/>
          </a:prstGeom>
        </p:spPr>
      </p:pic>
      <p:pic>
        <p:nvPicPr>
          <p:cNvPr id="21" name="Picture 20">
            <a:extLst>
              <a:ext uri="{FF2B5EF4-FFF2-40B4-BE49-F238E27FC236}">
                <a16:creationId xmlns:a16="http://schemas.microsoft.com/office/drawing/2014/main" id="{92C64C17-C941-5F49-8519-4EC101CFDC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8427" b="21590"/>
          <a:stretch/>
        </p:blipFill>
        <p:spPr>
          <a:xfrm>
            <a:off x="8218170" y="4871706"/>
            <a:ext cx="3973830" cy="1986293"/>
          </a:xfrm>
          <a:prstGeom prst="rect">
            <a:avLst/>
          </a:prstGeom>
        </p:spPr>
      </p:pic>
      <p:pic>
        <p:nvPicPr>
          <p:cNvPr id="8" name="Picture 7">
            <a:extLst>
              <a:ext uri="{FF2B5EF4-FFF2-40B4-BE49-F238E27FC236}">
                <a16:creationId xmlns:a16="http://schemas.microsoft.com/office/drawing/2014/main" id="{D3875C63-141F-804A-A71A-00FDBC8F902C}"/>
              </a:ext>
            </a:extLst>
          </p:cNvPr>
          <p:cNvPicPr>
            <a:picLocks noChangeAspect="1"/>
          </p:cNvPicPr>
          <p:nvPr/>
        </p:nvPicPr>
        <p:blipFill>
          <a:blip r:embed="rId4"/>
          <a:stretch>
            <a:fillRect/>
          </a:stretch>
        </p:blipFill>
        <p:spPr>
          <a:xfrm>
            <a:off x="5848715" y="4628023"/>
            <a:ext cx="1576174" cy="1576174"/>
          </a:xfrm>
          <a:prstGeom prst="rect">
            <a:avLst/>
          </a:prstGeom>
        </p:spPr>
      </p:pic>
      <p:pic>
        <p:nvPicPr>
          <p:cNvPr id="13" name="Picture 12">
            <a:extLst>
              <a:ext uri="{FF2B5EF4-FFF2-40B4-BE49-F238E27FC236}">
                <a16:creationId xmlns:a16="http://schemas.microsoft.com/office/drawing/2014/main" id="{44609AF1-4C9E-0741-973C-E8C5F8B6317A}"/>
              </a:ext>
            </a:extLst>
          </p:cNvPr>
          <p:cNvPicPr>
            <a:picLocks noChangeAspect="1"/>
          </p:cNvPicPr>
          <p:nvPr/>
        </p:nvPicPr>
        <p:blipFill>
          <a:blip r:embed="rId5"/>
          <a:stretch>
            <a:fillRect/>
          </a:stretch>
        </p:blipFill>
        <p:spPr>
          <a:xfrm>
            <a:off x="4011930" y="3926602"/>
            <a:ext cx="2059085" cy="2059085"/>
          </a:xfrm>
          <a:prstGeom prst="rect">
            <a:avLst/>
          </a:prstGeom>
        </p:spPr>
      </p:pic>
      <p:pic>
        <p:nvPicPr>
          <p:cNvPr id="16" name="Picture 15">
            <a:extLst>
              <a:ext uri="{FF2B5EF4-FFF2-40B4-BE49-F238E27FC236}">
                <a16:creationId xmlns:a16="http://schemas.microsoft.com/office/drawing/2014/main" id="{6B1E7F86-FA3B-C848-8689-9E976402847E}"/>
              </a:ext>
            </a:extLst>
          </p:cNvPr>
          <p:cNvPicPr>
            <a:picLocks noChangeAspect="1"/>
          </p:cNvPicPr>
          <p:nvPr/>
        </p:nvPicPr>
        <p:blipFill>
          <a:blip r:embed="rId6"/>
          <a:stretch>
            <a:fillRect/>
          </a:stretch>
        </p:blipFill>
        <p:spPr>
          <a:xfrm>
            <a:off x="6899636" y="5767055"/>
            <a:ext cx="1124315" cy="1124315"/>
          </a:xfrm>
          <a:prstGeom prst="rect">
            <a:avLst/>
          </a:prstGeom>
        </p:spPr>
      </p:pic>
      <p:pic>
        <p:nvPicPr>
          <p:cNvPr id="17" name="Picture 16">
            <a:extLst>
              <a:ext uri="{FF2B5EF4-FFF2-40B4-BE49-F238E27FC236}">
                <a16:creationId xmlns:a16="http://schemas.microsoft.com/office/drawing/2014/main" id="{8DE76806-FED9-944B-93A4-845D71EFE47C}"/>
              </a:ext>
            </a:extLst>
          </p:cNvPr>
          <p:cNvPicPr>
            <a:picLocks noChangeAspect="1"/>
          </p:cNvPicPr>
          <p:nvPr/>
        </p:nvPicPr>
        <p:blipFill>
          <a:blip r:embed="rId7"/>
          <a:stretch>
            <a:fillRect/>
          </a:stretch>
        </p:blipFill>
        <p:spPr>
          <a:xfrm>
            <a:off x="5944488" y="5818892"/>
            <a:ext cx="1205903" cy="1205903"/>
          </a:xfrm>
          <a:prstGeom prst="rect">
            <a:avLst/>
          </a:prstGeom>
        </p:spPr>
      </p:pic>
      <p:pic>
        <p:nvPicPr>
          <p:cNvPr id="18" name="Picture 17">
            <a:extLst>
              <a:ext uri="{FF2B5EF4-FFF2-40B4-BE49-F238E27FC236}">
                <a16:creationId xmlns:a16="http://schemas.microsoft.com/office/drawing/2014/main" id="{4BCF18D1-F861-C445-8F26-2A5EFBFB5CF2}"/>
              </a:ext>
            </a:extLst>
          </p:cNvPr>
          <p:cNvPicPr>
            <a:picLocks noChangeAspect="1"/>
          </p:cNvPicPr>
          <p:nvPr/>
        </p:nvPicPr>
        <p:blipFill>
          <a:blip r:embed="rId8"/>
          <a:stretch>
            <a:fillRect/>
          </a:stretch>
        </p:blipFill>
        <p:spPr>
          <a:xfrm>
            <a:off x="7387695" y="5573597"/>
            <a:ext cx="1317773" cy="1317773"/>
          </a:xfrm>
          <a:prstGeom prst="rect">
            <a:avLst/>
          </a:prstGeom>
        </p:spPr>
      </p:pic>
      <p:sp>
        <p:nvSpPr>
          <p:cNvPr id="4" name="TextBox 3">
            <a:extLst>
              <a:ext uri="{FF2B5EF4-FFF2-40B4-BE49-F238E27FC236}">
                <a16:creationId xmlns:a16="http://schemas.microsoft.com/office/drawing/2014/main" id="{F3841C1D-CAE1-AD42-99CA-563D6DEED2BE}"/>
              </a:ext>
            </a:extLst>
          </p:cNvPr>
          <p:cNvSpPr txBox="1"/>
          <p:nvPr/>
        </p:nvSpPr>
        <p:spPr>
          <a:xfrm>
            <a:off x="63753" y="14688"/>
            <a:ext cx="11761469" cy="584775"/>
          </a:xfrm>
          <a:prstGeom prst="rect">
            <a:avLst/>
          </a:prstGeom>
          <a:noFill/>
        </p:spPr>
        <p:txBody>
          <a:bodyPr wrap="square" rtlCol="0">
            <a:spAutoFit/>
          </a:bodyPr>
          <a:lstStyle/>
          <a:p>
            <a:pPr algn="ctr"/>
            <a:r>
              <a:rPr lang="en-US" sz="3200" b="1" dirty="0">
                <a:solidFill>
                  <a:srgbClr val="00B050"/>
                </a:solidFill>
              </a:rPr>
              <a:t>Worldwide Products and Opportunity for all Generations</a:t>
            </a:r>
          </a:p>
        </p:txBody>
      </p:sp>
      <p:pic>
        <p:nvPicPr>
          <p:cNvPr id="5" name="Picture 4">
            <a:extLst>
              <a:ext uri="{FF2B5EF4-FFF2-40B4-BE49-F238E27FC236}">
                <a16:creationId xmlns:a16="http://schemas.microsoft.com/office/drawing/2014/main" id="{F16845E3-C0F3-C14F-AB85-471807D024CE}"/>
              </a:ext>
            </a:extLst>
          </p:cNvPr>
          <p:cNvPicPr>
            <a:picLocks noChangeAspect="1"/>
          </p:cNvPicPr>
          <p:nvPr/>
        </p:nvPicPr>
        <p:blipFill rotWithShape="1">
          <a:blip r:embed="rId9"/>
          <a:srcRect t="3337" r="7104"/>
          <a:stretch/>
        </p:blipFill>
        <p:spPr>
          <a:xfrm>
            <a:off x="9503228" y="1763486"/>
            <a:ext cx="2616383" cy="2282733"/>
          </a:xfrm>
          <a:prstGeom prst="rect">
            <a:avLst/>
          </a:prstGeom>
        </p:spPr>
      </p:pic>
      <p:pic>
        <p:nvPicPr>
          <p:cNvPr id="10" name="Picture 9">
            <a:extLst>
              <a:ext uri="{FF2B5EF4-FFF2-40B4-BE49-F238E27FC236}">
                <a16:creationId xmlns:a16="http://schemas.microsoft.com/office/drawing/2014/main" id="{BDD7D1B0-0DFF-AC43-96B6-CF7C55458A25}"/>
              </a:ext>
            </a:extLst>
          </p:cNvPr>
          <p:cNvPicPr>
            <a:picLocks noChangeAspect="1"/>
          </p:cNvPicPr>
          <p:nvPr/>
        </p:nvPicPr>
        <p:blipFill>
          <a:blip r:embed="rId10"/>
          <a:stretch>
            <a:fillRect/>
          </a:stretch>
        </p:blipFill>
        <p:spPr>
          <a:xfrm>
            <a:off x="-89364" y="2239238"/>
            <a:ext cx="2386793" cy="998113"/>
          </a:xfrm>
          <a:prstGeom prst="rect">
            <a:avLst/>
          </a:prstGeom>
        </p:spPr>
      </p:pic>
      <p:pic>
        <p:nvPicPr>
          <p:cNvPr id="15" name="Picture 14">
            <a:extLst>
              <a:ext uri="{FF2B5EF4-FFF2-40B4-BE49-F238E27FC236}">
                <a16:creationId xmlns:a16="http://schemas.microsoft.com/office/drawing/2014/main" id="{39DD4B9D-C25F-1749-BB49-0DD5DF7EC119}"/>
              </a:ext>
            </a:extLst>
          </p:cNvPr>
          <p:cNvPicPr>
            <a:picLocks noChangeAspect="1"/>
          </p:cNvPicPr>
          <p:nvPr/>
        </p:nvPicPr>
        <p:blipFill rotWithShape="1">
          <a:blip r:embed="rId11"/>
          <a:srcRect l="13137" t="6158" r="13227" b="8523"/>
          <a:stretch/>
        </p:blipFill>
        <p:spPr>
          <a:xfrm>
            <a:off x="187177" y="3160241"/>
            <a:ext cx="2571750" cy="1982865"/>
          </a:xfrm>
          <a:prstGeom prst="rect">
            <a:avLst/>
          </a:prstGeom>
        </p:spPr>
      </p:pic>
      <p:pic>
        <p:nvPicPr>
          <p:cNvPr id="12" name="Picture 11">
            <a:extLst>
              <a:ext uri="{FF2B5EF4-FFF2-40B4-BE49-F238E27FC236}">
                <a16:creationId xmlns:a16="http://schemas.microsoft.com/office/drawing/2014/main" id="{2D75AD60-4F07-F943-96D9-B00CECCB3CE4}"/>
              </a:ext>
            </a:extLst>
          </p:cNvPr>
          <p:cNvPicPr>
            <a:picLocks noChangeAspect="1"/>
          </p:cNvPicPr>
          <p:nvPr/>
        </p:nvPicPr>
        <p:blipFill>
          <a:blip r:embed="rId12"/>
          <a:stretch>
            <a:fillRect/>
          </a:stretch>
        </p:blipFill>
        <p:spPr>
          <a:xfrm>
            <a:off x="1489315" y="3921862"/>
            <a:ext cx="2063826" cy="2063826"/>
          </a:xfrm>
          <a:prstGeom prst="rect">
            <a:avLst/>
          </a:prstGeom>
        </p:spPr>
      </p:pic>
      <p:pic>
        <p:nvPicPr>
          <p:cNvPr id="6" name="Picture 5"/>
          <p:cNvPicPr>
            <a:picLocks noChangeAspect="1"/>
          </p:cNvPicPr>
          <p:nvPr/>
        </p:nvPicPr>
        <p:blipFill rotWithShape="1">
          <a:blip r:embed="rId13"/>
          <a:srcRect l="26646" r="31131" b="19694"/>
          <a:stretch/>
        </p:blipFill>
        <p:spPr>
          <a:xfrm>
            <a:off x="-212357" y="3760470"/>
            <a:ext cx="1298667" cy="3097530"/>
          </a:xfrm>
          <a:prstGeom prst="rect">
            <a:avLst/>
          </a:prstGeom>
        </p:spPr>
      </p:pic>
      <p:pic>
        <p:nvPicPr>
          <p:cNvPr id="20" name="Picture 19">
            <a:extLst>
              <a:ext uri="{FF2B5EF4-FFF2-40B4-BE49-F238E27FC236}">
                <a16:creationId xmlns:a16="http://schemas.microsoft.com/office/drawing/2014/main" id="{157841C8-9DF5-064F-860E-58CCE37BE074}"/>
              </a:ext>
            </a:extLst>
          </p:cNvPr>
          <p:cNvPicPr>
            <a:picLocks noChangeAspect="1"/>
          </p:cNvPicPr>
          <p:nvPr/>
        </p:nvPicPr>
        <p:blipFill rotWithShape="1">
          <a:blip r:embed="rId14"/>
          <a:srcRect l="-172" t="28249" r="172" b="32460"/>
          <a:stretch/>
        </p:blipFill>
        <p:spPr>
          <a:xfrm>
            <a:off x="1008784" y="4744202"/>
            <a:ext cx="5379847" cy="2113798"/>
          </a:xfrm>
          <a:prstGeom prst="rect">
            <a:avLst/>
          </a:prstGeom>
        </p:spPr>
      </p:pic>
    </p:spTree>
    <p:extLst>
      <p:ext uri="{BB962C8B-B14F-4D97-AF65-F5344CB8AC3E}">
        <p14:creationId xmlns:p14="http://schemas.microsoft.com/office/powerpoint/2010/main" val="652782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797FDC-3846-7242-B8E4-F5EC598927C8}"/>
              </a:ext>
            </a:extLst>
          </p:cNvPr>
          <p:cNvPicPr>
            <a:picLocks noChangeAspect="1"/>
          </p:cNvPicPr>
          <p:nvPr/>
        </p:nvPicPr>
        <p:blipFill>
          <a:blip r:embed="rId2"/>
          <a:stretch>
            <a:fillRect/>
          </a:stretch>
        </p:blipFill>
        <p:spPr>
          <a:xfrm>
            <a:off x="7220169" y="1391058"/>
            <a:ext cx="3163908" cy="1779699"/>
          </a:xfrm>
          <a:prstGeom prst="rect">
            <a:avLst/>
          </a:prstGeom>
        </p:spPr>
      </p:pic>
      <p:sp>
        <p:nvSpPr>
          <p:cNvPr id="29697" name="Title 1"/>
          <p:cNvSpPr>
            <a:spLocks noGrp="1"/>
          </p:cNvSpPr>
          <p:nvPr>
            <p:ph type="title"/>
          </p:nvPr>
        </p:nvSpPr>
        <p:spPr>
          <a:xfrm>
            <a:off x="5113408" y="13817"/>
            <a:ext cx="4062541" cy="812800"/>
          </a:xfrm>
        </p:spPr>
        <p:txBody>
          <a:bodyPr>
            <a:normAutofit/>
          </a:bodyPr>
          <a:lstStyle/>
          <a:p>
            <a:pPr eaLnBrk="1" hangingPunct="1"/>
            <a:r>
              <a:rPr lang="en-US" altLang="en-US" b="1" dirty="0">
                <a:solidFill>
                  <a:srgbClr val="23B64A"/>
                </a:solidFill>
                <a:ea typeface="ＭＳ Ｐゴシック" charset="-128"/>
              </a:rPr>
              <a:t>First Things First</a:t>
            </a:r>
          </a:p>
        </p:txBody>
      </p:sp>
      <p:sp>
        <p:nvSpPr>
          <p:cNvPr id="2" name="Content Placeholder 1"/>
          <p:cNvSpPr>
            <a:spLocks noGrp="1"/>
          </p:cNvSpPr>
          <p:nvPr>
            <p:ph idx="1"/>
          </p:nvPr>
        </p:nvSpPr>
        <p:spPr>
          <a:xfrm>
            <a:off x="241332" y="321211"/>
            <a:ext cx="9961879" cy="4045837"/>
          </a:xfrm>
        </p:spPr>
        <p:txBody>
          <a:bodyPr anchor="ctr">
            <a:noAutofit/>
          </a:bodyPr>
          <a:lstStyle/>
          <a:p>
            <a:pPr marL="0" indent="0">
              <a:lnSpc>
                <a:spcPct val="70000"/>
              </a:lnSpc>
              <a:buNone/>
            </a:pPr>
            <a:r>
              <a:rPr lang="en-US" sz="2400" b="1" dirty="0"/>
              <a:t>Become a MEMBER</a:t>
            </a:r>
          </a:p>
          <a:p>
            <a:pPr lvl="1">
              <a:lnSpc>
                <a:spcPct val="70000"/>
              </a:lnSpc>
            </a:pPr>
            <a:r>
              <a:rPr lang="en-US" sz="1800" dirty="0"/>
              <a:t>Customer First ZRP (Zija Rewards Purchase)</a:t>
            </a:r>
          </a:p>
          <a:p>
            <a:pPr lvl="1">
              <a:lnSpc>
                <a:spcPct val="70000"/>
              </a:lnSpc>
            </a:pPr>
            <a:r>
              <a:rPr lang="en-US" sz="1800" dirty="0"/>
              <a:t>Distributor ($20 enrollment fee waived with Systems)</a:t>
            </a:r>
          </a:p>
          <a:p>
            <a:pPr lvl="1">
              <a:lnSpc>
                <a:spcPct val="70000"/>
              </a:lnSpc>
            </a:pPr>
            <a:r>
              <a:rPr lang="en-US" sz="1800" dirty="0"/>
              <a:t>Good, Better, Best Enrollment Systems </a:t>
            </a:r>
            <a:endParaRPr lang="en-US" sz="1800" b="1" dirty="0"/>
          </a:p>
          <a:p>
            <a:pPr marL="57150" indent="0">
              <a:lnSpc>
                <a:spcPct val="70000"/>
              </a:lnSpc>
              <a:buNone/>
            </a:pPr>
            <a:r>
              <a:rPr lang="en-US" sz="2600" b="1" dirty="0"/>
              <a:t>Be ACTIVE</a:t>
            </a:r>
          </a:p>
          <a:p>
            <a:pPr lvl="1">
              <a:lnSpc>
                <a:spcPct val="70000"/>
              </a:lnSpc>
            </a:pPr>
            <a:r>
              <a:rPr lang="en-US" sz="1800" dirty="0"/>
              <a:t>Active 75 (75+ PV, Earn 15% Fast Start Commissions (FSC)</a:t>
            </a:r>
          </a:p>
          <a:p>
            <a:pPr lvl="1">
              <a:lnSpc>
                <a:spcPct val="70000"/>
              </a:lnSpc>
            </a:pPr>
            <a:r>
              <a:rPr lang="en-US" sz="1800" dirty="0"/>
              <a:t>Active 150 (150+ PV, Earn 25% Fast Start Commissions (FSC)</a:t>
            </a:r>
          </a:p>
          <a:p>
            <a:pPr marL="0" indent="0">
              <a:lnSpc>
                <a:spcPct val="70000"/>
              </a:lnSpc>
              <a:buNone/>
            </a:pPr>
            <a:r>
              <a:rPr lang="en-US" sz="2400" b="1" dirty="0"/>
              <a:t>Get QUALIFIED</a:t>
            </a:r>
          </a:p>
          <a:p>
            <a:pPr lvl="1">
              <a:lnSpc>
                <a:spcPct val="70000"/>
              </a:lnSpc>
            </a:pPr>
            <a:r>
              <a:rPr lang="en-US" sz="1800" dirty="0"/>
              <a:t>Sponsor 2 Active Distributors (75 or 150)</a:t>
            </a:r>
          </a:p>
          <a:p>
            <a:pPr lvl="1">
              <a:lnSpc>
                <a:spcPct val="70000"/>
              </a:lnSpc>
            </a:pPr>
            <a:r>
              <a:rPr lang="en-US" sz="1800" b="1" dirty="0"/>
              <a:t>Place</a:t>
            </a:r>
            <a:r>
              <a:rPr lang="en-US" sz="1800" dirty="0"/>
              <a:t> one in </a:t>
            </a:r>
            <a:r>
              <a:rPr lang="en-US" sz="1800" b="1" dirty="0"/>
              <a:t>Left</a:t>
            </a:r>
            <a:r>
              <a:rPr lang="en-US" sz="1800" dirty="0"/>
              <a:t> Team and </a:t>
            </a:r>
            <a:r>
              <a:rPr lang="en-US" sz="1800" b="1" dirty="0"/>
              <a:t>Place</a:t>
            </a:r>
            <a:r>
              <a:rPr lang="en-US" sz="1800" dirty="0"/>
              <a:t> one in </a:t>
            </a:r>
            <a:r>
              <a:rPr lang="en-US" sz="1800" b="1" dirty="0"/>
              <a:t>Right</a:t>
            </a:r>
            <a:r>
              <a:rPr lang="en-US" sz="1800" dirty="0"/>
              <a:t> Team</a:t>
            </a:r>
          </a:p>
          <a:p>
            <a:pPr marL="0" indent="0">
              <a:lnSpc>
                <a:spcPct val="70000"/>
              </a:lnSpc>
              <a:buNone/>
            </a:pPr>
            <a:endParaRPr lang="en-US" sz="800" dirty="0"/>
          </a:p>
          <a:p>
            <a:pPr marL="0" indent="0">
              <a:lnSpc>
                <a:spcPct val="70000"/>
              </a:lnSpc>
              <a:buNone/>
            </a:pPr>
            <a:r>
              <a:rPr lang="en-US" dirty="0"/>
              <a:t>Congratulations! You are now Active and Qualified to Earn Commissions</a:t>
            </a:r>
          </a:p>
        </p:txBody>
      </p:sp>
      <p:sp>
        <p:nvSpPr>
          <p:cNvPr id="4" name="Rectangle 3">
            <a:extLst>
              <a:ext uri="{FF2B5EF4-FFF2-40B4-BE49-F238E27FC236}">
                <a16:creationId xmlns:a16="http://schemas.microsoft.com/office/drawing/2014/main" id="{3830BAD3-82D7-234C-A7DC-8C08964B785F}"/>
              </a:ext>
            </a:extLst>
          </p:cNvPr>
          <p:cNvSpPr/>
          <p:nvPr/>
        </p:nvSpPr>
        <p:spPr>
          <a:xfrm>
            <a:off x="6502401" y="3116011"/>
            <a:ext cx="4062541" cy="830997"/>
          </a:xfrm>
          <a:prstGeom prst="rect">
            <a:avLst/>
          </a:prstGeom>
        </p:spPr>
        <p:txBody>
          <a:bodyPr wrap="square">
            <a:spAutoFit/>
          </a:bodyPr>
          <a:lstStyle/>
          <a:p>
            <a:pPr algn="ctr"/>
            <a:r>
              <a:rPr lang="en-US" sz="1600" i="1" dirty="0">
                <a:solidFill>
                  <a:srgbClr val="00B050"/>
                </a:solidFill>
              </a:rPr>
              <a:t>Commit to a ZRP each month and earn Zija Rewards Points which can be redeemed for FREE product.</a:t>
            </a:r>
          </a:p>
        </p:txBody>
      </p:sp>
      <p:sp>
        <p:nvSpPr>
          <p:cNvPr id="6" name="Rectangle 5">
            <a:extLst>
              <a:ext uri="{FF2B5EF4-FFF2-40B4-BE49-F238E27FC236}">
                <a16:creationId xmlns:a16="http://schemas.microsoft.com/office/drawing/2014/main" id="{B484415F-C851-F149-94DB-C5A652C3C343}"/>
              </a:ext>
            </a:extLst>
          </p:cNvPr>
          <p:cNvSpPr/>
          <p:nvPr/>
        </p:nvSpPr>
        <p:spPr>
          <a:xfrm>
            <a:off x="440266" y="4493153"/>
            <a:ext cx="11311467" cy="2043636"/>
          </a:xfrm>
          <a:prstGeom prst="rect">
            <a:avLst/>
          </a:prstGeom>
        </p:spPr>
        <p:txBody>
          <a:bodyPr wrap="square">
            <a:spAutoFit/>
          </a:bodyPr>
          <a:lstStyle/>
          <a:p>
            <a:pPr marL="12700" marR="175895" algn="just">
              <a:lnSpc>
                <a:spcPct val="130200"/>
              </a:lnSpc>
              <a:spcBef>
                <a:spcPts val="100"/>
              </a:spcBef>
            </a:pPr>
            <a:r>
              <a:rPr lang="en-US" sz="1600" b="1" spc="-85" dirty="0">
                <a:solidFill>
                  <a:srgbClr val="05CE7C"/>
                </a:solidFill>
                <a:latin typeface="Arial"/>
                <a:cs typeface="Arial"/>
              </a:rPr>
              <a:t>CYCLE </a:t>
            </a:r>
            <a:r>
              <a:rPr lang="en-US" sz="1600" b="1" spc="-40" dirty="0">
                <a:solidFill>
                  <a:srgbClr val="05CE7C"/>
                </a:solidFill>
                <a:latin typeface="Arial"/>
                <a:cs typeface="Arial"/>
              </a:rPr>
              <a:t>– </a:t>
            </a:r>
            <a:r>
              <a:rPr lang="en-US" sz="1600" dirty="0">
                <a:latin typeface="Arial"/>
                <a:cs typeface="Arial"/>
              </a:rPr>
              <a:t>A calendar week that begins and ends each Friday night at midnight. There are 7 days in a cycle.</a:t>
            </a:r>
          </a:p>
          <a:p>
            <a:pPr marL="12700" marR="175895" algn="just">
              <a:lnSpc>
                <a:spcPct val="130200"/>
              </a:lnSpc>
              <a:spcBef>
                <a:spcPts val="100"/>
              </a:spcBef>
            </a:pPr>
            <a:r>
              <a:rPr lang="en-US" sz="1600" b="1" spc="-50" dirty="0">
                <a:solidFill>
                  <a:srgbClr val="05CE7C"/>
                </a:solidFill>
                <a:latin typeface="Arial"/>
                <a:cs typeface="Arial"/>
              </a:rPr>
              <a:t>ROLLING PERIOD </a:t>
            </a:r>
            <a:r>
              <a:rPr lang="en-US" sz="1600" b="1" spc="-40" dirty="0">
                <a:solidFill>
                  <a:srgbClr val="05CE7C"/>
                </a:solidFill>
                <a:latin typeface="Arial"/>
                <a:cs typeface="Arial"/>
              </a:rPr>
              <a:t>– </a:t>
            </a:r>
            <a:r>
              <a:rPr lang="en-US" sz="1600" dirty="0">
                <a:latin typeface="Arial"/>
                <a:cs typeface="Arial"/>
              </a:rPr>
              <a:t>Four Consecutive Cycles. </a:t>
            </a:r>
          </a:p>
          <a:p>
            <a:pPr marL="12700" marR="175895" algn="just">
              <a:lnSpc>
                <a:spcPct val="130200"/>
              </a:lnSpc>
              <a:spcBef>
                <a:spcPts val="100"/>
              </a:spcBef>
            </a:pPr>
            <a:r>
              <a:rPr lang="en-US" sz="1600" b="1" spc="-50" dirty="0">
                <a:solidFill>
                  <a:srgbClr val="05CE7C"/>
                </a:solidFill>
                <a:latin typeface="Arial"/>
                <a:cs typeface="Arial"/>
              </a:rPr>
              <a:t>ACTIVE </a:t>
            </a:r>
            <a:r>
              <a:rPr lang="en-US" sz="1600" b="1" spc="-40" dirty="0">
                <a:solidFill>
                  <a:srgbClr val="05CE7C"/>
                </a:solidFill>
                <a:latin typeface="Arial"/>
                <a:cs typeface="Arial"/>
              </a:rPr>
              <a:t>– </a:t>
            </a:r>
            <a:r>
              <a:rPr lang="en-US" sz="1600" spc="-10" dirty="0">
                <a:latin typeface="Arial"/>
                <a:cs typeface="Arial"/>
              </a:rPr>
              <a:t>Have a personal order of 75 PV or higher during a rolling 4 cycle period.</a:t>
            </a:r>
            <a:endParaRPr lang="en-US" sz="1600" dirty="0">
              <a:latin typeface="Arial"/>
              <a:cs typeface="Arial"/>
            </a:endParaRPr>
          </a:p>
          <a:p>
            <a:pPr marL="12700" marR="175895" algn="just">
              <a:lnSpc>
                <a:spcPct val="130200"/>
              </a:lnSpc>
              <a:spcBef>
                <a:spcPts val="100"/>
              </a:spcBef>
            </a:pPr>
            <a:r>
              <a:rPr lang="en-US" sz="1600" dirty="0">
                <a:latin typeface="Times New Roman"/>
                <a:cs typeface="Times New Roman"/>
              </a:rPr>
              <a:t>	</a:t>
            </a:r>
            <a:r>
              <a:rPr lang="en-US" sz="1600" b="1" spc="-50" dirty="0">
                <a:solidFill>
                  <a:srgbClr val="05CE7C"/>
                </a:solidFill>
                <a:latin typeface="Arial"/>
                <a:cs typeface="Arial"/>
              </a:rPr>
              <a:t>ACTIVE </a:t>
            </a:r>
            <a:r>
              <a:rPr lang="en-US" sz="1600" b="1" spc="-20" dirty="0">
                <a:solidFill>
                  <a:srgbClr val="05CE7C"/>
                </a:solidFill>
                <a:latin typeface="Arial"/>
                <a:cs typeface="Arial"/>
              </a:rPr>
              <a:t>75 </a:t>
            </a:r>
            <a:r>
              <a:rPr lang="en-US" sz="1600" b="1" spc="-40" dirty="0">
                <a:solidFill>
                  <a:srgbClr val="05CE7C"/>
                </a:solidFill>
                <a:latin typeface="Arial"/>
                <a:cs typeface="Arial"/>
              </a:rPr>
              <a:t>– </a:t>
            </a:r>
            <a:r>
              <a:rPr lang="en-US" sz="1600" spc="-10" dirty="0">
                <a:latin typeface="Arial"/>
                <a:cs typeface="Arial"/>
              </a:rPr>
              <a:t>Have a personal order of 75 PV or higher during a rolling 4 cycle period.</a:t>
            </a:r>
            <a:endParaRPr lang="en-US" sz="1600" dirty="0">
              <a:latin typeface="Arial"/>
              <a:cs typeface="Arial"/>
            </a:endParaRPr>
          </a:p>
          <a:p>
            <a:pPr marL="12700" marR="175895" algn="just">
              <a:lnSpc>
                <a:spcPct val="130200"/>
              </a:lnSpc>
              <a:spcBef>
                <a:spcPts val="100"/>
              </a:spcBef>
            </a:pPr>
            <a:r>
              <a:rPr lang="en-US" sz="1600" dirty="0">
                <a:latin typeface="Times New Roman"/>
                <a:cs typeface="Times New Roman"/>
              </a:rPr>
              <a:t>	</a:t>
            </a:r>
            <a:r>
              <a:rPr lang="en-US" sz="1600" b="1" spc="-50" dirty="0">
                <a:solidFill>
                  <a:srgbClr val="05CE7C"/>
                </a:solidFill>
                <a:latin typeface="Arial"/>
                <a:cs typeface="Arial"/>
              </a:rPr>
              <a:t>ACTIVE</a:t>
            </a:r>
            <a:r>
              <a:rPr lang="en-US" sz="1600" b="1" spc="-45" dirty="0">
                <a:solidFill>
                  <a:srgbClr val="05CE7C"/>
                </a:solidFill>
                <a:latin typeface="Arial"/>
                <a:cs typeface="Arial"/>
              </a:rPr>
              <a:t> </a:t>
            </a:r>
            <a:r>
              <a:rPr lang="en-US" sz="1600" b="1" spc="-30" dirty="0">
                <a:solidFill>
                  <a:srgbClr val="05CE7C"/>
                </a:solidFill>
                <a:latin typeface="Arial"/>
                <a:cs typeface="Arial"/>
              </a:rPr>
              <a:t>150</a:t>
            </a:r>
            <a:r>
              <a:rPr lang="en-US" sz="1600" b="1" spc="-45" dirty="0">
                <a:solidFill>
                  <a:srgbClr val="05CE7C"/>
                </a:solidFill>
                <a:latin typeface="Arial"/>
                <a:cs typeface="Arial"/>
              </a:rPr>
              <a:t> </a:t>
            </a:r>
            <a:r>
              <a:rPr lang="en-US" sz="1600" b="1" spc="-40" dirty="0">
                <a:solidFill>
                  <a:srgbClr val="05CE7C"/>
                </a:solidFill>
                <a:latin typeface="Arial"/>
                <a:cs typeface="Arial"/>
              </a:rPr>
              <a:t>–</a:t>
            </a:r>
            <a:r>
              <a:rPr lang="en-US" sz="1600" b="1" spc="-45" dirty="0">
                <a:solidFill>
                  <a:srgbClr val="05CE7C"/>
                </a:solidFill>
                <a:latin typeface="Arial"/>
                <a:cs typeface="Arial"/>
              </a:rPr>
              <a:t> </a:t>
            </a:r>
            <a:r>
              <a:rPr lang="en-US" sz="1600" spc="-10" dirty="0">
                <a:latin typeface="Arial"/>
                <a:cs typeface="Arial"/>
              </a:rPr>
              <a:t>Have a personal order of 150 PV or higher during a rolling 4 cycle period.</a:t>
            </a:r>
          </a:p>
          <a:p>
            <a:pPr marL="12700" marR="175895" algn="just">
              <a:lnSpc>
                <a:spcPct val="130200"/>
              </a:lnSpc>
              <a:spcBef>
                <a:spcPts val="100"/>
              </a:spcBef>
            </a:pPr>
            <a:r>
              <a:rPr lang="en-US" sz="1600" b="1" spc="-40" dirty="0">
                <a:solidFill>
                  <a:srgbClr val="05CE7C"/>
                </a:solidFill>
                <a:latin typeface="Arial"/>
                <a:cs typeface="Arial"/>
              </a:rPr>
              <a:t>QUALIFIED</a:t>
            </a:r>
            <a:r>
              <a:rPr lang="en-US" sz="1600" b="1" spc="-45" dirty="0">
                <a:solidFill>
                  <a:srgbClr val="05CE7C"/>
                </a:solidFill>
                <a:latin typeface="Arial"/>
                <a:cs typeface="Arial"/>
              </a:rPr>
              <a:t> </a:t>
            </a:r>
            <a:r>
              <a:rPr lang="en-US" sz="1600" b="1" spc="-40" dirty="0">
                <a:solidFill>
                  <a:srgbClr val="05CE7C"/>
                </a:solidFill>
                <a:latin typeface="Arial"/>
                <a:cs typeface="Arial"/>
              </a:rPr>
              <a:t>–</a:t>
            </a:r>
            <a:r>
              <a:rPr lang="en-US" sz="1600" b="1" spc="-45" dirty="0">
                <a:solidFill>
                  <a:srgbClr val="05CE7C"/>
                </a:solidFill>
                <a:latin typeface="Arial"/>
                <a:cs typeface="Arial"/>
              </a:rPr>
              <a:t> </a:t>
            </a:r>
            <a:r>
              <a:rPr lang="en-US" sz="1600" spc="-65" dirty="0">
                <a:latin typeface="Arial"/>
                <a:cs typeface="Arial"/>
              </a:rPr>
              <a:t>Have Two Active </a:t>
            </a:r>
            <a:r>
              <a:rPr lang="en-US" sz="1600" spc="-25" dirty="0">
                <a:latin typeface="Arial"/>
                <a:cs typeface="Arial"/>
              </a:rPr>
              <a:t>Personally-Sponsored </a:t>
            </a:r>
            <a:r>
              <a:rPr lang="en-US" sz="1600" spc="-40" dirty="0">
                <a:latin typeface="Arial"/>
                <a:cs typeface="Arial"/>
              </a:rPr>
              <a:t>Members, One on your Left Team, One on your Right Team.</a:t>
            </a:r>
            <a:endParaRPr lang="en-US" sz="1600" spc="-10" dirty="0">
              <a:latin typeface="Arial"/>
              <a:cs typeface="Arial"/>
            </a:endParaRPr>
          </a:p>
        </p:txBody>
      </p:sp>
    </p:spTree>
    <p:extLst>
      <p:ext uri="{BB962C8B-B14F-4D97-AF65-F5344CB8AC3E}">
        <p14:creationId xmlns:p14="http://schemas.microsoft.com/office/powerpoint/2010/main" val="3792016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9F8924-B627-674F-91F4-5586168FAF8C}"/>
              </a:ext>
            </a:extLst>
          </p:cNvPr>
          <p:cNvSpPr txBox="1">
            <a:spLocks/>
          </p:cNvSpPr>
          <p:nvPr/>
        </p:nvSpPr>
        <p:spPr>
          <a:xfrm>
            <a:off x="777875" y="2619375"/>
            <a:ext cx="10636250" cy="1398588"/>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r>
              <a:rPr lang="en-US" sz="4400" dirty="0"/>
              <a:t>Pick an Enrollment System</a:t>
            </a:r>
            <a:endParaRPr lang="en-US" sz="4400" b="1" dirty="0">
              <a:solidFill>
                <a:srgbClr val="082142"/>
              </a:solidFill>
              <a:latin typeface="Verlag Black" pitchFamily="2" charset="0"/>
            </a:endParaRPr>
          </a:p>
        </p:txBody>
      </p:sp>
      <p:cxnSp>
        <p:nvCxnSpPr>
          <p:cNvPr id="7" name="Straight Connector 6">
            <a:extLst>
              <a:ext uri="{FF2B5EF4-FFF2-40B4-BE49-F238E27FC236}">
                <a16:creationId xmlns:a16="http://schemas.microsoft.com/office/drawing/2014/main" id="{4EB62F37-9108-2D4F-9DBB-2BB48570586A}"/>
              </a:ext>
            </a:extLst>
          </p:cNvPr>
          <p:cNvCxnSpPr>
            <a:cxnSpLocks/>
          </p:cNvCxnSpPr>
          <p:nvPr/>
        </p:nvCxnSpPr>
        <p:spPr>
          <a:xfrm>
            <a:off x="506296" y="842258"/>
            <a:ext cx="10996773"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3B7D372B-43EF-794E-A9B0-C8A08797D403}"/>
              </a:ext>
            </a:extLst>
          </p:cNvPr>
          <p:cNvPicPr>
            <a:picLocks noChangeAspect="1"/>
          </p:cNvPicPr>
          <p:nvPr/>
        </p:nvPicPr>
        <p:blipFill rotWithShape="1">
          <a:blip r:embed="rId3"/>
          <a:srcRect t="8068" b="10190"/>
          <a:stretch/>
        </p:blipFill>
        <p:spPr>
          <a:xfrm>
            <a:off x="1500358" y="1534756"/>
            <a:ext cx="9191285" cy="4722437"/>
          </a:xfrm>
          <a:prstGeom prst="rect">
            <a:avLst/>
          </a:prstGeom>
        </p:spPr>
      </p:pic>
      <p:sp>
        <p:nvSpPr>
          <p:cNvPr id="5" name="Rectangle 4">
            <a:extLst>
              <a:ext uri="{FF2B5EF4-FFF2-40B4-BE49-F238E27FC236}">
                <a16:creationId xmlns:a16="http://schemas.microsoft.com/office/drawing/2014/main" id="{5D8E101F-4A2A-474A-A7AB-FA422F12BE56}"/>
              </a:ext>
            </a:extLst>
          </p:cNvPr>
          <p:cNvSpPr/>
          <p:nvPr/>
        </p:nvSpPr>
        <p:spPr>
          <a:xfrm>
            <a:off x="506296" y="160199"/>
            <a:ext cx="6878806" cy="707886"/>
          </a:xfrm>
          <a:prstGeom prst="rect">
            <a:avLst/>
          </a:prstGeom>
        </p:spPr>
        <p:txBody>
          <a:bodyPr wrap="square">
            <a:spAutoFit/>
          </a:bodyPr>
          <a:lstStyle/>
          <a:p>
            <a:r>
              <a:rPr lang="en-US" sz="3333" b="1" dirty="0">
                <a:ln w="15875">
                  <a:noFill/>
                </a:ln>
                <a:solidFill>
                  <a:srgbClr val="082142"/>
                </a:solidFill>
                <a:latin typeface="Verlag" pitchFamily="2" charset="0"/>
              </a:rPr>
              <a:t>ZIJA </a:t>
            </a:r>
            <a:r>
              <a:rPr lang="en-US" sz="4000" b="1" dirty="0">
                <a:ln w="15875">
                  <a:noFill/>
                </a:ln>
                <a:solidFill>
                  <a:srgbClr val="082142"/>
                </a:solidFill>
                <a:latin typeface="Verlag" pitchFamily="2" charset="0"/>
              </a:rPr>
              <a:t>2.0</a:t>
            </a:r>
            <a:r>
              <a:rPr lang="en-US" sz="3333" b="1" dirty="0">
                <a:ln w="15875">
                  <a:noFill/>
                </a:ln>
                <a:solidFill>
                  <a:srgbClr val="082142"/>
                </a:solidFill>
                <a:latin typeface="Verlag" pitchFamily="2" charset="0"/>
              </a:rPr>
              <a:t>: ENROLLMENT</a:t>
            </a:r>
            <a:endParaRPr lang="en-US" sz="3333" b="1" dirty="0">
              <a:solidFill>
                <a:srgbClr val="082142"/>
              </a:solidFill>
              <a:latin typeface="Verlag" pitchFamily="2" charset="0"/>
            </a:endParaRPr>
          </a:p>
        </p:txBody>
      </p:sp>
      <p:sp>
        <p:nvSpPr>
          <p:cNvPr id="8" name="Rectangle 7">
            <a:extLst>
              <a:ext uri="{FF2B5EF4-FFF2-40B4-BE49-F238E27FC236}">
                <a16:creationId xmlns:a16="http://schemas.microsoft.com/office/drawing/2014/main" id="{673D242A-8C90-724C-896E-48EE062D1B8B}"/>
              </a:ext>
            </a:extLst>
          </p:cNvPr>
          <p:cNvSpPr/>
          <p:nvPr/>
        </p:nvSpPr>
        <p:spPr>
          <a:xfrm>
            <a:off x="1090808" y="917651"/>
            <a:ext cx="10010384" cy="605230"/>
          </a:xfrm>
          <a:prstGeom prst="rect">
            <a:avLst/>
          </a:prstGeom>
        </p:spPr>
        <p:txBody>
          <a:bodyPr wrap="square">
            <a:spAutoFit/>
          </a:bodyPr>
          <a:lstStyle/>
          <a:p>
            <a:pPr algn="ctr"/>
            <a:r>
              <a:rPr lang="en-US" sz="3333" b="1" dirty="0">
                <a:solidFill>
                  <a:srgbClr val="082142"/>
                </a:solidFill>
                <a:latin typeface="Helvetica" pitchFamily="2" charset="0"/>
              </a:rPr>
              <a:t>Distributor Enrollment – Step 1</a:t>
            </a:r>
            <a:endParaRPr lang="en-US" sz="6666" b="1" dirty="0">
              <a:solidFill>
                <a:srgbClr val="082142"/>
              </a:solidFill>
              <a:latin typeface="Helvetica" pitchFamily="2" charset="0"/>
            </a:endParaRPr>
          </a:p>
        </p:txBody>
      </p:sp>
      <p:sp>
        <p:nvSpPr>
          <p:cNvPr id="2" name="Rectangle 1">
            <a:extLst>
              <a:ext uri="{FF2B5EF4-FFF2-40B4-BE49-F238E27FC236}">
                <a16:creationId xmlns:a16="http://schemas.microsoft.com/office/drawing/2014/main" id="{155F20C9-E951-7644-A34C-0073A6B5C009}"/>
              </a:ext>
            </a:extLst>
          </p:cNvPr>
          <p:cNvSpPr/>
          <p:nvPr/>
        </p:nvSpPr>
        <p:spPr>
          <a:xfrm>
            <a:off x="7000875" y="5679282"/>
            <a:ext cx="631032" cy="13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9" name="Rectangle 8">
            <a:extLst>
              <a:ext uri="{FF2B5EF4-FFF2-40B4-BE49-F238E27FC236}">
                <a16:creationId xmlns:a16="http://schemas.microsoft.com/office/drawing/2014/main" id="{C2C5569C-DAD6-9B48-AF28-493A72FB841E}"/>
              </a:ext>
            </a:extLst>
          </p:cNvPr>
          <p:cNvSpPr/>
          <p:nvPr/>
        </p:nvSpPr>
        <p:spPr>
          <a:xfrm>
            <a:off x="6941345" y="5660493"/>
            <a:ext cx="5047879" cy="207749"/>
          </a:xfrm>
          <a:prstGeom prst="rect">
            <a:avLst/>
          </a:prstGeom>
        </p:spPr>
        <p:txBody>
          <a:bodyPr wrap="square">
            <a:spAutoFit/>
          </a:bodyPr>
          <a:lstStyle/>
          <a:p>
            <a:r>
              <a:rPr lang="en-US" sz="750" b="1" dirty="0">
                <a:latin typeface="Gotham Narrow Medium" pitchFamily="2" charset="0"/>
              </a:rPr>
              <a:t>1000 </a:t>
            </a:r>
            <a:r>
              <a:rPr lang="en-US" sz="750" b="1" dirty="0">
                <a:latin typeface="Gotham Narrow Bold" pitchFamily="2" charset="0"/>
              </a:rPr>
              <a:t>PV</a:t>
            </a:r>
          </a:p>
        </p:txBody>
      </p:sp>
    </p:spTree>
    <p:extLst>
      <p:ext uri="{BB962C8B-B14F-4D97-AF65-F5344CB8AC3E}">
        <p14:creationId xmlns:p14="http://schemas.microsoft.com/office/powerpoint/2010/main" val="2469731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EB62F37-9108-2D4F-9DBB-2BB48570586A}"/>
              </a:ext>
            </a:extLst>
          </p:cNvPr>
          <p:cNvCxnSpPr>
            <a:cxnSpLocks/>
          </p:cNvCxnSpPr>
          <p:nvPr/>
        </p:nvCxnSpPr>
        <p:spPr>
          <a:xfrm>
            <a:off x="506296" y="842258"/>
            <a:ext cx="10996773" cy="0"/>
          </a:xfrm>
          <a:prstGeom prst="line">
            <a:avLst/>
          </a:prstGeom>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5D8E101F-4A2A-474A-A7AB-FA422F12BE56}"/>
              </a:ext>
            </a:extLst>
          </p:cNvPr>
          <p:cNvSpPr/>
          <p:nvPr/>
        </p:nvSpPr>
        <p:spPr>
          <a:xfrm>
            <a:off x="506296" y="160199"/>
            <a:ext cx="6878806" cy="707886"/>
          </a:xfrm>
          <a:prstGeom prst="rect">
            <a:avLst/>
          </a:prstGeom>
        </p:spPr>
        <p:txBody>
          <a:bodyPr wrap="square">
            <a:spAutoFit/>
          </a:bodyPr>
          <a:lstStyle/>
          <a:p>
            <a:r>
              <a:rPr lang="en-US" sz="3333" b="1" dirty="0">
                <a:ln w="15875">
                  <a:noFill/>
                </a:ln>
                <a:solidFill>
                  <a:srgbClr val="082142"/>
                </a:solidFill>
                <a:latin typeface="Verlag" pitchFamily="2" charset="0"/>
              </a:rPr>
              <a:t>ZIJA </a:t>
            </a:r>
            <a:r>
              <a:rPr lang="en-US" sz="4000" b="1" dirty="0">
                <a:ln w="15875">
                  <a:noFill/>
                </a:ln>
                <a:solidFill>
                  <a:srgbClr val="082142"/>
                </a:solidFill>
                <a:latin typeface="Verlag" pitchFamily="2" charset="0"/>
              </a:rPr>
              <a:t>2.0</a:t>
            </a:r>
            <a:r>
              <a:rPr lang="en-US" sz="3333" b="1" dirty="0">
                <a:ln w="15875">
                  <a:noFill/>
                </a:ln>
                <a:solidFill>
                  <a:srgbClr val="082142"/>
                </a:solidFill>
                <a:latin typeface="Verlag" pitchFamily="2" charset="0"/>
              </a:rPr>
              <a:t>: ENROLLMENT</a:t>
            </a:r>
            <a:endParaRPr lang="en-US" sz="3333" b="1" dirty="0">
              <a:solidFill>
                <a:srgbClr val="082142"/>
              </a:solidFill>
              <a:latin typeface="Verlag" pitchFamily="2" charset="0"/>
            </a:endParaRPr>
          </a:p>
        </p:txBody>
      </p:sp>
      <p:sp>
        <p:nvSpPr>
          <p:cNvPr id="11" name="Rectangle 10">
            <a:extLst>
              <a:ext uri="{FF2B5EF4-FFF2-40B4-BE49-F238E27FC236}">
                <a16:creationId xmlns:a16="http://schemas.microsoft.com/office/drawing/2014/main" id="{ADBECCF8-B757-2640-9873-2D0D8104E63E}"/>
              </a:ext>
            </a:extLst>
          </p:cNvPr>
          <p:cNvSpPr/>
          <p:nvPr/>
        </p:nvSpPr>
        <p:spPr>
          <a:xfrm>
            <a:off x="1090808" y="917651"/>
            <a:ext cx="10010384" cy="605230"/>
          </a:xfrm>
          <a:prstGeom prst="rect">
            <a:avLst/>
          </a:prstGeom>
        </p:spPr>
        <p:txBody>
          <a:bodyPr wrap="square">
            <a:spAutoFit/>
          </a:bodyPr>
          <a:lstStyle/>
          <a:p>
            <a:pPr algn="ctr"/>
            <a:r>
              <a:rPr lang="en-US" sz="3333" b="1" dirty="0">
                <a:solidFill>
                  <a:srgbClr val="082142"/>
                </a:solidFill>
                <a:latin typeface="Helvetica" pitchFamily="2" charset="0"/>
              </a:rPr>
              <a:t>Distributor Enrollment – Step 2</a:t>
            </a:r>
            <a:endParaRPr lang="en-US" sz="6666" b="1" dirty="0">
              <a:solidFill>
                <a:srgbClr val="082142"/>
              </a:solidFill>
              <a:latin typeface="Helvetica" pitchFamily="2" charset="0"/>
            </a:endParaRPr>
          </a:p>
        </p:txBody>
      </p:sp>
      <p:pic>
        <p:nvPicPr>
          <p:cNvPr id="6" name="Picture 5">
            <a:extLst>
              <a:ext uri="{FF2B5EF4-FFF2-40B4-BE49-F238E27FC236}">
                <a16:creationId xmlns:a16="http://schemas.microsoft.com/office/drawing/2014/main" id="{05A39156-5072-4C46-9538-47B53FC6AD5E}"/>
              </a:ext>
            </a:extLst>
          </p:cNvPr>
          <p:cNvPicPr>
            <a:picLocks noChangeAspect="1"/>
          </p:cNvPicPr>
          <p:nvPr/>
        </p:nvPicPr>
        <p:blipFill rotWithShape="1">
          <a:blip r:embed="rId3"/>
          <a:srcRect l="-1425" t="1031" r="1425" b="20517"/>
          <a:stretch/>
        </p:blipFill>
        <p:spPr>
          <a:xfrm>
            <a:off x="1190625" y="1522235"/>
            <a:ext cx="9580303" cy="4770079"/>
          </a:xfrm>
          <a:prstGeom prst="rect">
            <a:avLst/>
          </a:prstGeom>
        </p:spPr>
      </p:pic>
    </p:spTree>
    <p:extLst>
      <p:ext uri="{BB962C8B-B14F-4D97-AF65-F5344CB8AC3E}">
        <p14:creationId xmlns:p14="http://schemas.microsoft.com/office/powerpoint/2010/main" val="2843187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9F8924-B627-674F-91F4-5586168FAF8C}"/>
              </a:ext>
            </a:extLst>
          </p:cNvPr>
          <p:cNvSpPr txBox="1">
            <a:spLocks/>
          </p:cNvSpPr>
          <p:nvPr/>
        </p:nvSpPr>
        <p:spPr>
          <a:xfrm>
            <a:off x="777875" y="2619375"/>
            <a:ext cx="10636250" cy="1398588"/>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r>
              <a:rPr lang="en-US" sz="4400" dirty="0"/>
              <a:t>Confirm Zija Rewards Purchase</a:t>
            </a:r>
            <a:endParaRPr lang="en-US" sz="4400" b="1" dirty="0">
              <a:solidFill>
                <a:srgbClr val="082142"/>
              </a:solidFill>
              <a:latin typeface="Verlag Black" pitchFamily="2" charset="0"/>
            </a:endParaRPr>
          </a:p>
        </p:txBody>
      </p:sp>
      <p:cxnSp>
        <p:nvCxnSpPr>
          <p:cNvPr id="7" name="Straight Connector 6">
            <a:extLst>
              <a:ext uri="{FF2B5EF4-FFF2-40B4-BE49-F238E27FC236}">
                <a16:creationId xmlns:a16="http://schemas.microsoft.com/office/drawing/2014/main" id="{4EB62F37-9108-2D4F-9DBB-2BB48570586A}"/>
              </a:ext>
            </a:extLst>
          </p:cNvPr>
          <p:cNvCxnSpPr>
            <a:cxnSpLocks/>
          </p:cNvCxnSpPr>
          <p:nvPr/>
        </p:nvCxnSpPr>
        <p:spPr>
          <a:xfrm>
            <a:off x="506296" y="842258"/>
            <a:ext cx="10996773" cy="0"/>
          </a:xfrm>
          <a:prstGeom prst="line">
            <a:avLst/>
          </a:prstGeom>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5D8E101F-4A2A-474A-A7AB-FA422F12BE56}"/>
              </a:ext>
            </a:extLst>
          </p:cNvPr>
          <p:cNvSpPr/>
          <p:nvPr/>
        </p:nvSpPr>
        <p:spPr>
          <a:xfrm>
            <a:off x="506296" y="160199"/>
            <a:ext cx="6878806" cy="707886"/>
          </a:xfrm>
          <a:prstGeom prst="rect">
            <a:avLst/>
          </a:prstGeom>
        </p:spPr>
        <p:txBody>
          <a:bodyPr wrap="square">
            <a:spAutoFit/>
          </a:bodyPr>
          <a:lstStyle/>
          <a:p>
            <a:r>
              <a:rPr lang="en-US" sz="3333" b="1" dirty="0">
                <a:ln w="15875">
                  <a:noFill/>
                </a:ln>
                <a:solidFill>
                  <a:srgbClr val="082142"/>
                </a:solidFill>
                <a:latin typeface="Verlag" pitchFamily="2" charset="0"/>
              </a:rPr>
              <a:t>ZIJA </a:t>
            </a:r>
            <a:r>
              <a:rPr lang="en-US" sz="4000" b="1" dirty="0">
                <a:ln w="15875">
                  <a:noFill/>
                </a:ln>
                <a:solidFill>
                  <a:srgbClr val="082142"/>
                </a:solidFill>
                <a:latin typeface="Verlag" pitchFamily="2" charset="0"/>
              </a:rPr>
              <a:t>2.0</a:t>
            </a:r>
            <a:r>
              <a:rPr lang="en-US" sz="3333" b="1" dirty="0">
                <a:ln w="15875">
                  <a:noFill/>
                </a:ln>
                <a:solidFill>
                  <a:srgbClr val="082142"/>
                </a:solidFill>
                <a:latin typeface="Verlag" pitchFamily="2" charset="0"/>
              </a:rPr>
              <a:t>: ENROLLMENT</a:t>
            </a:r>
            <a:endParaRPr lang="en-US" sz="3333" b="1" dirty="0">
              <a:solidFill>
                <a:srgbClr val="082142"/>
              </a:solidFill>
              <a:latin typeface="Verlag" pitchFamily="2" charset="0"/>
            </a:endParaRPr>
          </a:p>
        </p:txBody>
      </p:sp>
      <p:pic>
        <p:nvPicPr>
          <p:cNvPr id="3" name="Picture 2">
            <a:extLst>
              <a:ext uri="{FF2B5EF4-FFF2-40B4-BE49-F238E27FC236}">
                <a16:creationId xmlns:a16="http://schemas.microsoft.com/office/drawing/2014/main" id="{8BC8D229-ACB2-4E4F-9AB7-05803B00AE80}"/>
              </a:ext>
            </a:extLst>
          </p:cNvPr>
          <p:cNvPicPr>
            <a:picLocks noChangeAspect="1"/>
          </p:cNvPicPr>
          <p:nvPr/>
        </p:nvPicPr>
        <p:blipFill rotWithShape="1">
          <a:blip r:embed="rId3"/>
          <a:srcRect l="1484" t="8435" r="2433" b="27191"/>
          <a:stretch/>
        </p:blipFill>
        <p:spPr>
          <a:xfrm>
            <a:off x="937846" y="1534756"/>
            <a:ext cx="10360270" cy="4414706"/>
          </a:xfrm>
          <a:prstGeom prst="rect">
            <a:avLst/>
          </a:prstGeom>
        </p:spPr>
      </p:pic>
      <p:sp>
        <p:nvSpPr>
          <p:cNvPr id="9" name="Rectangle 8">
            <a:extLst>
              <a:ext uri="{FF2B5EF4-FFF2-40B4-BE49-F238E27FC236}">
                <a16:creationId xmlns:a16="http://schemas.microsoft.com/office/drawing/2014/main" id="{E66A02BC-216C-7A4B-8FC1-D8623498AD5B}"/>
              </a:ext>
            </a:extLst>
          </p:cNvPr>
          <p:cNvSpPr/>
          <p:nvPr/>
        </p:nvSpPr>
        <p:spPr>
          <a:xfrm>
            <a:off x="1090808" y="917651"/>
            <a:ext cx="10010384" cy="605230"/>
          </a:xfrm>
          <a:prstGeom prst="rect">
            <a:avLst/>
          </a:prstGeom>
        </p:spPr>
        <p:txBody>
          <a:bodyPr wrap="square">
            <a:spAutoFit/>
          </a:bodyPr>
          <a:lstStyle/>
          <a:p>
            <a:pPr algn="ctr"/>
            <a:r>
              <a:rPr lang="en-US" sz="3333" b="1" dirty="0">
                <a:solidFill>
                  <a:srgbClr val="082142"/>
                </a:solidFill>
                <a:latin typeface="Helvetica" pitchFamily="2" charset="0"/>
              </a:rPr>
              <a:t>Distributor Enrollment – Step 3</a:t>
            </a:r>
            <a:endParaRPr lang="en-US" sz="6666" b="1" dirty="0">
              <a:solidFill>
                <a:srgbClr val="082142"/>
              </a:solidFill>
              <a:latin typeface="Helvetica" pitchFamily="2" charset="0"/>
            </a:endParaRPr>
          </a:p>
        </p:txBody>
      </p:sp>
    </p:spTree>
    <p:extLst>
      <p:ext uri="{BB962C8B-B14F-4D97-AF65-F5344CB8AC3E}">
        <p14:creationId xmlns:p14="http://schemas.microsoft.com/office/powerpoint/2010/main" val="1777722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D817F4-E889-F349-8BE7-71D8E85AE0B8}"/>
              </a:ext>
            </a:extLst>
          </p:cNvPr>
          <p:cNvPicPr>
            <a:picLocks noChangeAspect="1"/>
          </p:cNvPicPr>
          <p:nvPr/>
        </p:nvPicPr>
        <p:blipFill>
          <a:blip r:embed="rId3"/>
          <a:stretch>
            <a:fillRect/>
          </a:stretch>
        </p:blipFill>
        <p:spPr>
          <a:xfrm>
            <a:off x="506296" y="1607192"/>
            <a:ext cx="11355917" cy="4656667"/>
          </a:xfrm>
          <a:prstGeom prst="rect">
            <a:avLst/>
          </a:prstGeom>
        </p:spPr>
      </p:pic>
      <p:cxnSp>
        <p:nvCxnSpPr>
          <p:cNvPr id="7" name="Straight Connector 6">
            <a:extLst>
              <a:ext uri="{FF2B5EF4-FFF2-40B4-BE49-F238E27FC236}">
                <a16:creationId xmlns:a16="http://schemas.microsoft.com/office/drawing/2014/main" id="{4EB62F37-9108-2D4F-9DBB-2BB48570586A}"/>
              </a:ext>
            </a:extLst>
          </p:cNvPr>
          <p:cNvCxnSpPr>
            <a:cxnSpLocks/>
          </p:cNvCxnSpPr>
          <p:nvPr/>
        </p:nvCxnSpPr>
        <p:spPr>
          <a:xfrm>
            <a:off x="506296" y="842258"/>
            <a:ext cx="10996773" cy="0"/>
          </a:xfrm>
          <a:prstGeom prst="line">
            <a:avLst/>
          </a:prstGeom>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5D8E101F-4A2A-474A-A7AB-FA422F12BE56}"/>
              </a:ext>
            </a:extLst>
          </p:cNvPr>
          <p:cNvSpPr/>
          <p:nvPr/>
        </p:nvSpPr>
        <p:spPr>
          <a:xfrm>
            <a:off x="506296" y="160199"/>
            <a:ext cx="6878806" cy="707886"/>
          </a:xfrm>
          <a:prstGeom prst="rect">
            <a:avLst/>
          </a:prstGeom>
        </p:spPr>
        <p:txBody>
          <a:bodyPr wrap="square">
            <a:spAutoFit/>
          </a:bodyPr>
          <a:lstStyle/>
          <a:p>
            <a:r>
              <a:rPr lang="en-US" sz="3333" b="1" dirty="0">
                <a:ln w="15875">
                  <a:noFill/>
                </a:ln>
                <a:solidFill>
                  <a:srgbClr val="082142"/>
                </a:solidFill>
                <a:latin typeface="Verlag" pitchFamily="2" charset="0"/>
              </a:rPr>
              <a:t>ZIJA </a:t>
            </a:r>
            <a:r>
              <a:rPr lang="en-US" sz="4000" b="1" dirty="0">
                <a:ln w="15875">
                  <a:noFill/>
                </a:ln>
                <a:solidFill>
                  <a:srgbClr val="082142"/>
                </a:solidFill>
                <a:latin typeface="Verlag" pitchFamily="2" charset="0"/>
              </a:rPr>
              <a:t>2.0</a:t>
            </a:r>
            <a:r>
              <a:rPr lang="en-US" sz="3333" b="1" dirty="0">
                <a:ln w="15875">
                  <a:noFill/>
                </a:ln>
                <a:solidFill>
                  <a:srgbClr val="082142"/>
                </a:solidFill>
                <a:latin typeface="Verlag" pitchFamily="2" charset="0"/>
              </a:rPr>
              <a:t>: ENROLLMENT</a:t>
            </a:r>
            <a:endParaRPr lang="en-US" sz="3333" b="1" dirty="0">
              <a:solidFill>
                <a:srgbClr val="082142"/>
              </a:solidFill>
              <a:latin typeface="Verlag" pitchFamily="2" charset="0"/>
            </a:endParaRPr>
          </a:p>
        </p:txBody>
      </p:sp>
      <p:sp>
        <p:nvSpPr>
          <p:cNvPr id="8" name="Rectangle 7">
            <a:extLst>
              <a:ext uri="{FF2B5EF4-FFF2-40B4-BE49-F238E27FC236}">
                <a16:creationId xmlns:a16="http://schemas.microsoft.com/office/drawing/2014/main" id="{673D242A-8C90-724C-896E-48EE062D1B8B}"/>
              </a:ext>
            </a:extLst>
          </p:cNvPr>
          <p:cNvSpPr/>
          <p:nvPr/>
        </p:nvSpPr>
        <p:spPr>
          <a:xfrm>
            <a:off x="1090808" y="946959"/>
            <a:ext cx="10010384" cy="656655"/>
          </a:xfrm>
          <a:prstGeom prst="rect">
            <a:avLst/>
          </a:prstGeom>
        </p:spPr>
        <p:txBody>
          <a:bodyPr wrap="square">
            <a:spAutoFit/>
          </a:bodyPr>
          <a:lstStyle/>
          <a:p>
            <a:pPr algn="ctr"/>
            <a:r>
              <a:rPr lang="en-US" sz="3667" b="1" dirty="0">
                <a:latin typeface="Helvetica" pitchFamily="2" charset="0"/>
              </a:rPr>
              <a:t>Distributor Enrollment – Step 4</a:t>
            </a:r>
            <a:endParaRPr lang="en-US" sz="7333" b="1" dirty="0">
              <a:solidFill>
                <a:srgbClr val="082142"/>
              </a:solidFill>
              <a:latin typeface="Helvetica" pitchFamily="2" charset="0"/>
            </a:endParaRPr>
          </a:p>
        </p:txBody>
      </p:sp>
    </p:spTree>
    <p:extLst>
      <p:ext uri="{BB962C8B-B14F-4D97-AF65-F5344CB8AC3E}">
        <p14:creationId xmlns:p14="http://schemas.microsoft.com/office/powerpoint/2010/main" val="748041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5_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34" y="1640417"/>
            <a:ext cx="4042833" cy="4699000"/>
          </a:xfrm>
          <a:prstGeom prst="rect">
            <a:avLst/>
          </a:prstGeom>
        </p:spPr>
      </p:pic>
      <p:sp>
        <p:nvSpPr>
          <p:cNvPr id="3" name="TextBox 2"/>
          <p:cNvSpPr txBox="1"/>
          <p:nvPr/>
        </p:nvSpPr>
        <p:spPr>
          <a:xfrm>
            <a:off x="4656667" y="1449917"/>
            <a:ext cx="6399509" cy="3600537"/>
          </a:xfrm>
          <a:prstGeom prst="rect">
            <a:avLst/>
          </a:prstGeom>
          <a:noFill/>
        </p:spPr>
        <p:txBody>
          <a:bodyPr wrap="none" rtlCol="0">
            <a:spAutoFit/>
          </a:bodyPr>
          <a:lstStyle/>
          <a:p>
            <a:pPr>
              <a:lnSpc>
                <a:spcPct val="140000"/>
              </a:lnSpc>
            </a:pPr>
            <a:r>
              <a:rPr lang="en-US" sz="3333" dirty="0">
                <a:latin typeface="Arial"/>
                <a:cs typeface="Arial"/>
              </a:rPr>
              <a:t>Fast Start Commissions (FSC)</a:t>
            </a:r>
            <a:br>
              <a:rPr lang="en-US" sz="3333" dirty="0">
                <a:latin typeface="Arial"/>
                <a:cs typeface="Arial"/>
              </a:rPr>
            </a:br>
            <a:r>
              <a:rPr lang="en-US" sz="3333" dirty="0">
                <a:latin typeface="Arial"/>
                <a:cs typeface="Arial"/>
              </a:rPr>
              <a:t>Get Qualified Bonus (GQ Bonus)</a:t>
            </a:r>
            <a:br>
              <a:rPr lang="en-US" sz="3333" dirty="0">
                <a:latin typeface="Arial"/>
                <a:cs typeface="Arial"/>
              </a:rPr>
            </a:br>
            <a:r>
              <a:rPr lang="en-US" sz="3333" dirty="0">
                <a:latin typeface="Arial"/>
                <a:cs typeface="Arial"/>
              </a:rPr>
              <a:t>Team Commissions</a:t>
            </a:r>
            <a:br>
              <a:rPr lang="en-US" sz="3333" dirty="0">
                <a:latin typeface="Arial"/>
                <a:cs typeface="Arial"/>
              </a:rPr>
            </a:br>
            <a:r>
              <a:rPr lang="en-US" sz="3333" dirty="0">
                <a:latin typeface="Arial"/>
                <a:cs typeface="Arial"/>
              </a:rPr>
              <a:t>Customer Retention Bonuses</a:t>
            </a:r>
            <a:br>
              <a:rPr lang="en-US" sz="3333" dirty="0">
                <a:latin typeface="Arial"/>
                <a:cs typeface="Arial"/>
              </a:rPr>
            </a:br>
            <a:r>
              <a:rPr lang="en-US" sz="3333" dirty="0">
                <a:latin typeface="Arial"/>
                <a:cs typeface="Arial"/>
              </a:rPr>
              <a:t>Leadership Bonuses</a:t>
            </a:r>
          </a:p>
        </p:txBody>
      </p:sp>
      <p:sp>
        <p:nvSpPr>
          <p:cNvPr id="6" name="TextBox 5"/>
          <p:cNvSpPr txBox="1"/>
          <p:nvPr/>
        </p:nvSpPr>
        <p:spPr>
          <a:xfrm>
            <a:off x="2286000" y="166954"/>
            <a:ext cx="4293740" cy="682174"/>
          </a:xfrm>
          <a:prstGeom prst="rect">
            <a:avLst/>
          </a:prstGeom>
          <a:noFill/>
        </p:spPr>
        <p:txBody>
          <a:bodyPr wrap="none" rtlCol="0">
            <a:spAutoFit/>
          </a:bodyPr>
          <a:lstStyle/>
          <a:p>
            <a:r>
              <a:rPr lang="en-US" sz="3833" dirty="0">
                <a:latin typeface="Helvetica LT Std Black"/>
                <a:cs typeface="Helvetica LT Std Black"/>
              </a:rPr>
              <a:t>5 WAYS TO EARN</a:t>
            </a:r>
          </a:p>
        </p:txBody>
      </p:sp>
    </p:spTree>
    <p:extLst>
      <p:ext uri="{BB962C8B-B14F-4D97-AF65-F5344CB8AC3E}">
        <p14:creationId xmlns:p14="http://schemas.microsoft.com/office/powerpoint/2010/main" val="1385793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3AE55A4E-7D55-A943-9D31-B124EB369E6E}"/>
              </a:ext>
            </a:extLst>
          </p:cNvPr>
          <p:cNvSpPr txBox="1"/>
          <p:nvPr/>
        </p:nvSpPr>
        <p:spPr>
          <a:xfrm>
            <a:off x="4307675" y="1946486"/>
            <a:ext cx="608965" cy="105798"/>
          </a:xfrm>
          <a:prstGeom prst="rect">
            <a:avLst/>
          </a:prstGeom>
        </p:spPr>
        <p:txBody>
          <a:bodyPr vert="horz" wrap="square" lIns="0" tIns="28575" rIns="0" bIns="0" rtlCol="0">
            <a:spAutoFit/>
          </a:bodyPr>
          <a:lstStyle/>
          <a:p>
            <a:pPr algn="ctr">
              <a:lnSpc>
                <a:spcPct val="100000"/>
              </a:lnSpc>
              <a:spcBef>
                <a:spcPts val="225"/>
              </a:spcBef>
            </a:pPr>
            <a:r>
              <a:rPr sz="500" spc="-15" dirty="0">
                <a:latin typeface="Arial"/>
                <a:cs typeface="Arial"/>
              </a:rPr>
              <a:t>Personally</a:t>
            </a:r>
            <a:r>
              <a:rPr sz="500" spc="-20" dirty="0">
                <a:latin typeface="Arial"/>
                <a:cs typeface="Arial"/>
              </a:rPr>
              <a:t> </a:t>
            </a:r>
            <a:r>
              <a:rPr sz="500" spc="-15" dirty="0">
                <a:latin typeface="Arial"/>
                <a:cs typeface="Arial"/>
              </a:rPr>
              <a:t>Sponsored</a:t>
            </a:r>
            <a:endParaRPr sz="500" dirty="0">
              <a:latin typeface="Arial"/>
              <a:cs typeface="Arial"/>
            </a:endParaRPr>
          </a:p>
        </p:txBody>
      </p:sp>
      <p:sp>
        <p:nvSpPr>
          <p:cNvPr id="3" name="object 5">
            <a:extLst>
              <a:ext uri="{FF2B5EF4-FFF2-40B4-BE49-F238E27FC236}">
                <a16:creationId xmlns:a16="http://schemas.microsoft.com/office/drawing/2014/main" id="{434380A9-1AF3-524B-BD3B-04806DB2088A}"/>
              </a:ext>
            </a:extLst>
          </p:cNvPr>
          <p:cNvSpPr txBox="1"/>
          <p:nvPr/>
        </p:nvSpPr>
        <p:spPr>
          <a:xfrm>
            <a:off x="2425652" y="1946486"/>
            <a:ext cx="608965" cy="105798"/>
          </a:xfrm>
          <a:prstGeom prst="rect">
            <a:avLst/>
          </a:prstGeom>
        </p:spPr>
        <p:txBody>
          <a:bodyPr vert="horz" wrap="square" lIns="0" tIns="28575" rIns="0" bIns="0" rtlCol="0">
            <a:spAutoFit/>
          </a:bodyPr>
          <a:lstStyle/>
          <a:p>
            <a:pPr algn="ctr">
              <a:lnSpc>
                <a:spcPct val="100000"/>
              </a:lnSpc>
              <a:spcBef>
                <a:spcPts val="225"/>
              </a:spcBef>
            </a:pPr>
            <a:r>
              <a:rPr sz="500" spc="-15" dirty="0">
                <a:latin typeface="Arial"/>
                <a:cs typeface="Arial"/>
              </a:rPr>
              <a:t>Personally</a:t>
            </a:r>
            <a:r>
              <a:rPr sz="500" spc="-20" dirty="0">
                <a:latin typeface="Arial"/>
                <a:cs typeface="Arial"/>
              </a:rPr>
              <a:t> </a:t>
            </a:r>
            <a:r>
              <a:rPr sz="500" spc="-15" dirty="0">
                <a:latin typeface="Arial"/>
                <a:cs typeface="Arial"/>
              </a:rPr>
              <a:t>Sponsored</a:t>
            </a:r>
            <a:endParaRPr sz="500" dirty="0">
              <a:latin typeface="Arial"/>
              <a:cs typeface="Arial"/>
            </a:endParaRPr>
          </a:p>
        </p:txBody>
      </p:sp>
      <p:sp>
        <p:nvSpPr>
          <p:cNvPr id="4" name="object 6">
            <a:extLst>
              <a:ext uri="{FF2B5EF4-FFF2-40B4-BE49-F238E27FC236}">
                <a16:creationId xmlns:a16="http://schemas.microsoft.com/office/drawing/2014/main" id="{00BEE574-B96C-3D41-B130-4709DAED11FC}"/>
              </a:ext>
            </a:extLst>
          </p:cNvPr>
          <p:cNvSpPr txBox="1"/>
          <p:nvPr/>
        </p:nvSpPr>
        <p:spPr>
          <a:xfrm>
            <a:off x="3366663" y="1946486"/>
            <a:ext cx="608965" cy="105798"/>
          </a:xfrm>
          <a:prstGeom prst="rect">
            <a:avLst/>
          </a:prstGeom>
        </p:spPr>
        <p:txBody>
          <a:bodyPr vert="horz" wrap="square" lIns="0" tIns="28575" rIns="0" bIns="0" rtlCol="0">
            <a:spAutoFit/>
          </a:bodyPr>
          <a:lstStyle/>
          <a:p>
            <a:pPr algn="ctr">
              <a:lnSpc>
                <a:spcPct val="100000"/>
              </a:lnSpc>
              <a:spcBef>
                <a:spcPts val="225"/>
              </a:spcBef>
            </a:pPr>
            <a:r>
              <a:rPr sz="500" spc="-15" dirty="0">
                <a:latin typeface="Arial"/>
                <a:cs typeface="Arial"/>
              </a:rPr>
              <a:t>Personally</a:t>
            </a:r>
            <a:r>
              <a:rPr sz="500" spc="-20" dirty="0">
                <a:latin typeface="Arial"/>
                <a:cs typeface="Arial"/>
              </a:rPr>
              <a:t> </a:t>
            </a:r>
            <a:r>
              <a:rPr sz="500" spc="-15" dirty="0">
                <a:latin typeface="Arial"/>
                <a:cs typeface="Arial"/>
              </a:rPr>
              <a:t>Sponsored</a:t>
            </a:r>
            <a:endParaRPr sz="500" dirty="0">
              <a:latin typeface="Arial"/>
              <a:cs typeface="Arial"/>
            </a:endParaRPr>
          </a:p>
        </p:txBody>
      </p:sp>
      <p:sp>
        <p:nvSpPr>
          <p:cNvPr id="5" name="object 7">
            <a:extLst>
              <a:ext uri="{FF2B5EF4-FFF2-40B4-BE49-F238E27FC236}">
                <a16:creationId xmlns:a16="http://schemas.microsoft.com/office/drawing/2014/main" id="{230110B2-A0F1-0940-9B81-9085224BA683}"/>
              </a:ext>
            </a:extLst>
          </p:cNvPr>
          <p:cNvSpPr txBox="1"/>
          <p:nvPr/>
        </p:nvSpPr>
        <p:spPr>
          <a:xfrm>
            <a:off x="8328671" y="1941406"/>
            <a:ext cx="608965" cy="105798"/>
          </a:xfrm>
          <a:prstGeom prst="rect">
            <a:avLst/>
          </a:prstGeom>
        </p:spPr>
        <p:txBody>
          <a:bodyPr vert="horz" wrap="square" lIns="0" tIns="28575" rIns="0" bIns="0" rtlCol="0">
            <a:spAutoFit/>
          </a:bodyPr>
          <a:lstStyle/>
          <a:p>
            <a:pPr algn="ctr">
              <a:lnSpc>
                <a:spcPct val="100000"/>
              </a:lnSpc>
              <a:spcBef>
                <a:spcPts val="225"/>
              </a:spcBef>
            </a:pPr>
            <a:r>
              <a:rPr sz="500" spc="-15" dirty="0">
                <a:latin typeface="Arial"/>
                <a:cs typeface="Arial"/>
              </a:rPr>
              <a:t>Personally</a:t>
            </a:r>
            <a:r>
              <a:rPr sz="500" spc="-20" dirty="0">
                <a:latin typeface="Arial"/>
                <a:cs typeface="Arial"/>
              </a:rPr>
              <a:t> </a:t>
            </a:r>
            <a:r>
              <a:rPr sz="500" spc="-15" dirty="0">
                <a:latin typeface="Arial"/>
                <a:cs typeface="Arial"/>
              </a:rPr>
              <a:t>Sponsored</a:t>
            </a:r>
            <a:endParaRPr sz="500" dirty="0">
              <a:latin typeface="Arial"/>
              <a:cs typeface="Arial"/>
            </a:endParaRPr>
          </a:p>
        </p:txBody>
      </p:sp>
      <p:sp>
        <p:nvSpPr>
          <p:cNvPr id="6" name="object 8">
            <a:extLst>
              <a:ext uri="{FF2B5EF4-FFF2-40B4-BE49-F238E27FC236}">
                <a16:creationId xmlns:a16="http://schemas.microsoft.com/office/drawing/2014/main" id="{62AE022C-8EE0-B74C-BB41-291922F93B4D}"/>
              </a:ext>
            </a:extLst>
          </p:cNvPr>
          <p:cNvSpPr txBox="1"/>
          <p:nvPr/>
        </p:nvSpPr>
        <p:spPr>
          <a:xfrm>
            <a:off x="7402364" y="1946486"/>
            <a:ext cx="608965" cy="105798"/>
          </a:xfrm>
          <a:prstGeom prst="rect">
            <a:avLst/>
          </a:prstGeom>
        </p:spPr>
        <p:txBody>
          <a:bodyPr vert="horz" wrap="square" lIns="0" tIns="28575" rIns="0" bIns="0" rtlCol="0">
            <a:spAutoFit/>
          </a:bodyPr>
          <a:lstStyle/>
          <a:p>
            <a:pPr algn="ctr">
              <a:lnSpc>
                <a:spcPct val="100000"/>
              </a:lnSpc>
              <a:spcBef>
                <a:spcPts val="225"/>
              </a:spcBef>
            </a:pPr>
            <a:r>
              <a:rPr sz="500" spc="-15" dirty="0">
                <a:latin typeface="Arial"/>
                <a:cs typeface="Arial"/>
              </a:rPr>
              <a:t>Personally</a:t>
            </a:r>
            <a:r>
              <a:rPr sz="500" spc="-20" dirty="0">
                <a:latin typeface="Arial"/>
                <a:cs typeface="Arial"/>
              </a:rPr>
              <a:t> </a:t>
            </a:r>
            <a:r>
              <a:rPr sz="500" spc="-15" dirty="0">
                <a:latin typeface="Arial"/>
                <a:cs typeface="Arial"/>
              </a:rPr>
              <a:t>Sponsored</a:t>
            </a:r>
            <a:endParaRPr sz="500" dirty="0">
              <a:latin typeface="Arial"/>
              <a:cs typeface="Arial"/>
            </a:endParaRPr>
          </a:p>
        </p:txBody>
      </p:sp>
      <p:sp>
        <p:nvSpPr>
          <p:cNvPr id="7" name="object 9">
            <a:extLst>
              <a:ext uri="{FF2B5EF4-FFF2-40B4-BE49-F238E27FC236}">
                <a16:creationId xmlns:a16="http://schemas.microsoft.com/office/drawing/2014/main" id="{E18BA938-EBD3-424A-856E-3CF157C98AC5}"/>
              </a:ext>
            </a:extLst>
          </p:cNvPr>
          <p:cNvSpPr txBox="1"/>
          <p:nvPr/>
        </p:nvSpPr>
        <p:spPr>
          <a:xfrm>
            <a:off x="6476054" y="1946486"/>
            <a:ext cx="608965" cy="105798"/>
          </a:xfrm>
          <a:prstGeom prst="rect">
            <a:avLst/>
          </a:prstGeom>
        </p:spPr>
        <p:txBody>
          <a:bodyPr vert="horz" wrap="square" lIns="0" tIns="28575" rIns="0" bIns="0" rtlCol="0">
            <a:spAutoFit/>
          </a:bodyPr>
          <a:lstStyle/>
          <a:p>
            <a:pPr algn="ctr">
              <a:lnSpc>
                <a:spcPct val="100000"/>
              </a:lnSpc>
              <a:spcBef>
                <a:spcPts val="225"/>
              </a:spcBef>
            </a:pPr>
            <a:r>
              <a:rPr sz="500" spc="-15" dirty="0">
                <a:latin typeface="Arial"/>
                <a:cs typeface="Arial"/>
              </a:rPr>
              <a:t>Personally</a:t>
            </a:r>
            <a:r>
              <a:rPr sz="500" spc="-20" dirty="0">
                <a:latin typeface="Arial"/>
                <a:cs typeface="Arial"/>
              </a:rPr>
              <a:t> </a:t>
            </a:r>
            <a:r>
              <a:rPr sz="500" spc="-15" dirty="0">
                <a:latin typeface="Arial"/>
                <a:cs typeface="Arial"/>
              </a:rPr>
              <a:t>Sponsored</a:t>
            </a:r>
            <a:endParaRPr sz="500" dirty="0">
              <a:latin typeface="Arial"/>
              <a:cs typeface="Arial"/>
            </a:endParaRPr>
          </a:p>
        </p:txBody>
      </p:sp>
      <p:sp>
        <p:nvSpPr>
          <p:cNvPr id="8" name="object 10">
            <a:extLst>
              <a:ext uri="{FF2B5EF4-FFF2-40B4-BE49-F238E27FC236}">
                <a16:creationId xmlns:a16="http://schemas.microsoft.com/office/drawing/2014/main" id="{8EB123E0-E207-684E-AD9A-4ADA92761950}"/>
              </a:ext>
            </a:extLst>
          </p:cNvPr>
          <p:cNvSpPr/>
          <p:nvPr/>
        </p:nvSpPr>
        <p:spPr>
          <a:xfrm>
            <a:off x="2723384" y="1209657"/>
            <a:ext cx="5915025" cy="0"/>
          </a:xfrm>
          <a:custGeom>
            <a:avLst/>
            <a:gdLst/>
            <a:ahLst/>
            <a:cxnLst/>
            <a:rect l="l" t="t" r="r" b="b"/>
            <a:pathLst>
              <a:path w="5915025">
                <a:moveTo>
                  <a:pt x="0" y="0"/>
                </a:moveTo>
                <a:lnTo>
                  <a:pt x="5914694" y="0"/>
                </a:lnTo>
              </a:path>
            </a:pathLst>
          </a:custGeom>
          <a:ln w="10096">
            <a:solidFill>
              <a:srgbClr val="A7A9AC"/>
            </a:solidFill>
          </a:ln>
        </p:spPr>
        <p:txBody>
          <a:bodyPr wrap="square" lIns="0" tIns="0" rIns="0" bIns="0" rtlCol="0"/>
          <a:lstStyle/>
          <a:p>
            <a:endParaRPr dirty="0"/>
          </a:p>
        </p:txBody>
      </p:sp>
      <p:sp>
        <p:nvSpPr>
          <p:cNvPr id="11" name="object 13">
            <a:extLst>
              <a:ext uri="{FF2B5EF4-FFF2-40B4-BE49-F238E27FC236}">
                <a16:creationId xmlns:a16="http://schemas.microsoft.com/office/drawing/2014/main" id="{F5ADAF02-2DFB-2D42-8283-4C7D48534E86}"/>
              </a:ext>
            </a:extLst>
          </p:cNvPr>
          <p:cNvSpPr/>
          <p:nvPr/>
        </p:nvSpPr>
        <p:spPr>
          <a:xfrm>
            <a:off x="5696215" y="1136129"/>
            <a:ext cx="0" cy="68580"/>
          </a:xfrm>
          <a:custGeom>
            <a:avLst/>
            <a:gdLst/>
            <a:ahLst/>
            <a:cxnLst/>
            <a:rect l="l" t="t" r="r" b="b"/>
            <a:pathLst>
              <a:path h="68579">
                <a:moveTo>
                  <a:pt x="0" y="68478"/>
                </a:moveTo>
                <a:lnTo>
                  <a:pt x="0" y="0"/>
                </a:lnTo>
              </a:path>
            </a:pathLst>
          </a:custGeom>
          <a:ln w="10096">
            <a:solidFill>
              <a:srgbClr val="A7A9AC"/>
            </a:solidFill>
          </a:ln>
        </p:spPr>
        <p:txBody>
          <a:bodyPr wrap="square" lIns="0" tIns="0" rIns="0" bIns="0" rtlCol="0"/>
          <a:lstStyle/>
          <a:p>
            <a:endParaRPr dirty="0"/>
          </a:p>
        </p:txBody>
      </p:sp>
      <p:sp>
        <p:nvSpPr>
          <p:cNvPr id="12" name="object 14">
            <a:extLst>
              <a:ext uri="{FF2B5EF4-FFF2-40B4-BE49-F238E27FC236}">
                <a16:creationId xmlns:a16="http://schemas.microsoft.com/office/drawing/2014/main" id="{C97EFAC5-0E21-B24E-BAA2-762FF10EBEFD}"/>
              </a:ext>
            </a:extLst>
          </p:cNvPr>
          <p:cNvSpPr/>
          <p:nvPr/>
        </p:nvSpPr>
        <p:spPr>
          <a:xfrm>
            <a:off x="4612025" y="1214703"/>
            <a:ext cx="0" cy="68580"/>
          </a:xfrm>
          <a:custGeom>
            <a:avLst/>
            <a:gdLst/>
            <a:ahLst/>
            <a:cxnLst/>
            <a:rect l="l" t="t" r="r" b="b"/>
            <a:pathLst>
              <a:path h="68579">
                <a:moveTo>
                  <a:pt x="0" y="68478"/>
                </a:moveTo>
                <a:lnTo>
                  <a:pt x="0" y="0"/>
                </a:lnTo>
              </a:path>
            </a:pathLst>
          </a:custGeom>
          <a:ln w="10096">
            <a:solidFill>
              <a:srgbClr val="A7A9AC"/>
            </a:solidFill>
          </a:ln>
        </p:spPr>
        <p:txBody>
          <a:bodyPr wrap="square" lIns="0" tIns="0" rIns="0" bIns="0" rtlCol="0"/>
          <a:lstStyle/>
          <a:p>
            <a:endParaRPr dirty="0"/>
          </a:p>
        </p:txBody>
      </p:sp>
      <p:sp>
        <p:nvSpPr>
          <p:cNvPr id="13" name="object 15">
            <a:extLst>
              <a:ext uri="{FF2B5EF4-FFF2-40B4-BE49-F238E27FC236}">
                <a16:creationId xmlns:a16="http://schemas.microsoft.com/office/drawing/2014/main" id="{BA01539C-C37A-EB45-A7E9-1ACE911E1EA6}"/>
              </a:ext>
            </a:extLst>
          </p:cNvPr>
          <p:cNvSpPr/>
          <p:nvPr/>
        </p:nvSpPr>
        <p:spPr>
          <a:xfrm>
            <a:off x="6780404" y="1214703"/>
            <a:ext cx="0" cy="68580"/>
          </a:xfrm>
          <a:custGeom>
            <a:avLst/>
            <a:gdLst/>
            <a:ahLst/>
            <a:cxnLst/>
            <a:rect l="l" t="t" r="r" b="b"/>
            <a:pathLst>
              <a:path h="68579">
                <a:moveTo>
                  <a:pt x="0" y="68478"/>
                </a:moveTo>
                <a:lnTo>
                  <a:pt x="0" y="0"/>
                </a:lnTo>
              </a:path>
            </a:pathLst>
          </a:custGeom>
          <a:ln w="10096">
            <a:solidFill>
              <a:srgbClr val="A7A9AC"/>
            </a:solidFill>
          </a:ln>
        </p:spPr>
        <p:txBody>
          <a:bodyPr wrap="square" lIns="0" tIns="0" rIns="0" bIns="0" rtlCol="0"/>
          <a:lstStyle/>
          <a:p>
            <a:endParaRPr dirty="0"/>
          </a:p>
        </p:txBody>
      </p:sp>
      <p:sp>
        <p:nvSpPr>
          <p:cNvPr id="14" name="object 16">
            <a:extLst>
              <a:ext uri="{FF2B5EF4-FFF2-40B4-BE49-F238E27FC236}">
                <a16:creationId xmlns:a16="http://schemas.microsoft.com/office/drawing/2014/main" id="{09B62E2F-1AC4-9947-9452-115563B944E5}"/>
              </a:ext>
            </a:extLst>
          </p:cNvPr>
          <p:cNvSpPr/>
          <p:nvPr/>
        </p:nvSpPr>
        <p:spPr>
          <a:xfrm>
            <a:off x="8633023" y="1214703"/>
            <a:ext cx="0" cy="68580"/>
          </a:xfrm>
          <a:custGeom>
            <a:avLst/>
            <a:gdLst/>
            <a:ahLst/>
            <a:cxnLst/>
            <a:rect l="l" t="t" r="r" b="b"/>
            <a:pathLst>
              <a:path h="68579">
                <a:moveTo>
                  <a:pt x="0" y="68478"/>
                </a:moveTo>
                <a:lnTo>
                  <a:pt x="0" y="0"/>
                </a:lnTo>
              </a:path>
            </a:pathLst>
          </a:custGeom>
          <a:ln w="10096">
            <a:solidFill>
              <a:srgbClr val="A7A9AC"/>
            </a:solidFill>
          </a:ln>
        </p:spPr>
        <p:txBody>
          <a:bodyPr wrap="square" lIns="0" tIns="0" rIns="0" bIns="0" rtlCol="0"/>
          <a:lstStyle/>
          <a:p>
            <a:endParaRPr dirty="0"/>
          </a:p>
        </p:txBody>
      </p:sp>
      <p:sp>
        <p:nvSpPr>
          <p:cNvPr id="15" name="object 17">
            <a:extLst>
              <a:ext uri="{FF2B5EF4-FFF2-40B4-BE49-F238E27FC236}">
                <a16:creationId xmlns:a16="http://schemas.microsoft.com/office/drawing/2014/main" id="{17793622-0EAB-6340-B4A2-CEF6EAC1B9F3}"/>
              </a:ext>
            </a:extLst>
          </p:cNvPr>
          <p:cNvSpPr/>
          <p:nvPr/>
        </p:nvSpPr>
        <p:spPr>
          <a:xfrm>
            <a:off x="2730002" y="1214703"/>
            <a:ext cx="0" cy="68580"/>
          </a:xfrm>
          <a:custGeom>
            <a:avLst/>
            <a:gdLst/>
            <a:ahLst/>
            <a:cxnLst/>
            <a:rect l="l" t="t" r="r" b="b"/>
            <a:pathLst>
              <a:path h="68579">
                <a:moveTo>
                  <a:pt x="0" y="68478"/>
                </a:moveTo>
                <a:lnTo>
                  <a:pt x="0" y="0"/>
                </a:lnTo>
              </a:path>
            </a:pathLst>
          </a:custGeom>
          <a:ln w="10096">
            <a:solidFill>
              <a:srgbClr val="A7A9AC"/>
            </a:solidFill>
          </a:ln>
        </p:spPr>
        <p:txBody>
          <a:bodyPr wrap="square" lIns="0" tIns="0" rIns="0" bIns="0" rtlCol="0"/>
          <a:lstStyle/>
          <a:p>
            <a:endParaRPr dirty="0"/>
          </a:p>
        </p:txBody>
      </p:sp>
      <p:sp>
        <p:nvSpPr>
          <p:cNvPr id="20" name="object 22">
            <a:extLst>
              <a:ext uri="{FF2B5EF4-FFF2-40B4-BE49-F238E27FC236}">
                <a16:creationId xmlns:a16="http://schemas.microsoft.com/office/drawing/2014/main" id="{F129B161-1164-5949-9955-91C06B5A3CC5}"/>
              </a:ext>
            </a:extLst>
          </p:cNvPr>
          <p:cNvSpPr txBox="1"/>
          <p:nvPr/>
        </p:nvSpPr>
        <p:spPr>
          <a:xfrm>
            <a:off x="5100489" y="1618250"/>
            <a:ext cx="1226185" cy="135935"/>
          </a:xfrm>
          <a:prstGeom prst="rect">
            <a:avLst/>
          </a:prstGeom>
        </p:spPr>
        <p:txBody>
          <a:bodyPr vert="horz" wrap="square" lIns="0" tIns="12700" rIns="0" bIns="0" rtlCol="0">
            <a:spAutoFit/>
          </a:bodyPr>
          <a:lstStyle/>
          <a:p>
            <a:pPr marL="12700">
              <a:lnSpc>
                <a:spcPct val="100000"/>
              </a:lnSpc>
              <a:spcBef>
                <a:spcPts val="100"/>
              </a:spcBef>
            </a:pPr>
            <a:r>
              <a:rPr sz="800" spc="-65" dirty="0">
                <a:latin typeface="Arial"/>
                <a:cs typeface="Arial"/>
              </a:rPr>
              <a:t>PERSONALLY</a:t>
            </a:r>
            <a:r>
              <a:rPr sz="800" spc="-55" dirty="0">
                <a:latin typeface="Arial"/>
                <a:cs typeface="Arial"/>
              </a:rPr>
              <a:t> </a:t>
            </a:r>
            <a:r>
              <a:rPr sz="800" spc="-70" dirty="0">
                <a:latin typeface="Arial"/>
                <a:cs typeface="Arial"/>
              </a:rPr>
              <a:t>SPONSORED</a:t>
            </a:r>
            <a:endParaRPr lang="en-US" sz="800" spc="-70" dirty="0">
              <a:latin typeface="Arial"/>
              <a:cs typeface="Arial"/>
            </a:endParaRPr>
          </a:p>
        </p:txBody>
      </p:sp>
      <p:sp>
        <p:nvSpPr>
          <p:cNvPr id="21" name="object 23">
            <a:extLst>
              <a:ext uri="{FF2B5EF4-FFF2-40B4-BE49-F238E27FC236}">
                <a16:creationId xmlns:a16="http://schemas.microsoft.com/office/drawing/2014/main" id="{800C0D5C-0F10-054C-BF0B-77B22FBF0D69}"/>
              </a:ext>
            </a:extLst>
          </p:cNvPr>
          <p:cNvSpPr/>
          <p:nvPr/>
        </p:nvSpPr>
        <p:spPr>
          <a:xfrm>
            <a:off x="4917228" y="1641159"/>
            <a:ext cx="36830" cy="98425"/>
          </a:xfrm>
          <a:custGeom>
            <a:avLst/>
            <a:gdLst/>
            <a:ahLst/>
            <a:cxnLst/>
            <a:rect l="l" t="t" r="r" b="b"/>
            <a:pathLst>
              <a:path w="36830" h="98425">
                <a:moveTo>
                  <a:pt x="36703" y="0"/>
                </a:moveTo>
                <a:lnTo>
                  <a:pt x="0" y="48920"/>
                </a:lnTo>
                <a:lnTo>
                  <a:pt x="36703" y="97840"/>
                </a:lnTo>
                <a:lnTo>
                  <a:pt x="36703" y="0"/>
                </a:lnTo>
                <a:close/>
              </a:path>
            </a:pathLst>
          </a:custGeom>
          <a:solidFill>
            <a:srgbClr val="000000"/>
          </a:solidFill>
        </p:spPr>
        <p:txBody>
          <a:bodyPr wrap="square" lIns="0" tIns="0" rIns="0" bIns="0" rtlCol="0"/>
          <a:lstStyle/>
          <a:p>
            <a:endParaRPr dirty="0"/>
          </a:p>
        </p:txBody>
      </p:sp>
      <p:sp>
        <p:nvSpPr>
          <p:cNvPr id="22" name="object 24">
            <a:extLst>
              <a:ext uri="{FF2B5EF4-FFF2-40B4-BE49-F238E27FC236}">
                <a16:creationId xmlns:a16="http://schemas.microsoft.com/office/drawing/2014/main" id="{2AD6CE89-69C7-AD47-8A44-33EE913A7317}"/>
              </a:ext>
            </a:extLst>
          </p:cNvPr>
          <p:cNvSpPr/>
          <p:nvPr/>
        </p:nvSpPr>
        <p:spPr>
          <a:xfrm>
            <a:off x="4953931" y="1690082"/>
            <a:ext cx="102235" cy="0"/>
          </a:xfrm>
          <a:custGeom>
            <a:avLst/>
            <a:gdLst/>
            <a:ahLst/>
            <a:cxnLst/>
            <a:rect l="l" t="t" r="r" b="b"/>
            <a:pathLst>
              <a:path w="102235">
                <a:moveTo>
                  <a:pt x="0" y="0"/>
                </a:moveTo>
                <a:lnTo>
                  <a:pt x="102069" y="0"/>
                </a:lnTo>
              </a:path>
            </a:pathLst>
          </a:custGeom>
          <a:ln w="10096">
            <a:solidFill>
              <a:srgbClr val="000000"/>
            </a:solidFill>
          </a:ln>
        </p:spPr>
        <p:txBody>
          <a:bodyPr wrap="square" lIns="0" tIns="0" rIns="0" bIns="0" rtlCol="0"/>
          <a:lstStyle/>
          <a:p>
            <a:endParaRPr dirty="0"/>
          </a:p>
        </p:txBody>
      </p:sp>
      <p:sp>
        <p:nvSpPr>
          <p:cNvPr id="23" name="object 25">
            <a:extLst>
              <a:ext uri="{FF2B5EF4-FFF2-40B4-BE49-F238E27FC236}">
                <a16:creationId xmlns:a16="http://schemas.microsoft.com/office/drawing/2014/main" id="{AE023291-6DAF-2145-B9F7-2B0FB52B6E15}"/>
              </a:ext>
            </a:extLst>
          </p:cNvPr>
          <p:cNvSpPr/>
          <p:nvPr/>
        </p:nvSpPr>
        <p:spPr>
          <a:xfrm>
            <a:off x="6451198" y="1641163"/>
            <a:ext cx="36830" cy="98425"/>
          </a:xfrm>
          <a:custGeom>
            <a:avLst/>
            <a:gdLst/>
            <a:ahLst/>
            <a:cxnLst/>
            <a:rect l="l" t="t" r="r" b="b"/>
            <a:pathLst>
              <a:path w="36829" h="98425">
                <a:moveTo>
                  <a:pt x="0" y="0"/>
                </a:moveTo>
                <a:lnTo>
                  <a:pt x="0" y="97840"/>
                </a:lnTo>
                <a:lnTo>
                  <a:pt x="36702" y="48920"/>
                </a:lnTo>
                <a:lnTo>
                  <a:pt x="0" y="0"/>
                </a:lnTo>
                <a:close/>
              </a:path>
            </a:pathLst>
          </a:custGeom>
          <a:solidFill>
            <a:srgbClr val="000000"/>
          </a:solidFill>
        </p:spPr>
        <p:txBody>
          <a:bodyPr wrap="square" lIns="0" tIns="0" rIns="0" bIns="0" rtlCol="0"/>
          <a:lstStyle/>
          <a:p>
            <a:endParaRPr dirty="0"/>
          </a:p>
        </p:txBody>
      </p:sp>
      <p:sp>
        <p:nvSpPr>
          <p:cNvPr id="24" name="object 26">
            <a:extLst>
              <a:ext uri="{FF2B5EF4-FFF2-40B4-BE49-F238E27FC236}">
                <a16:creationId xmlns:a16="http://schemas.microsoft.com/office/drawing/2014/main" id="{3487B113-D923-1B4B-B5DA-70536200A40E}"/>
              </a:ext>
            </a:extLst>
          </p:cNvPr>
          <p:cNvSpPr/>
          <p:nvPr/>
        </p:nvSpPr>
        <p:spPr>
          <a:xfrm>
            <a:off x="6349129" y="1690082"/>
            <a:ext cx="102235" cy="0"/>
          </a:xfrm>
          <a:custGeom>
            <a:avLst/>
            <a:gdLst/>
            <a:ahLst/>
            <a:cxnLst/>
            <a:rect l="l" t="t" r="r" b="b"/>
            <a:pathLst>
              <a:path w="102235">
                <a:moveTo>
                  <a:pt x="102069" y="0"/>
                </a:moveTo>
                <a:lnTo>
                  <a:pt x="0" y="0"/>
                </a:lnTo>
              </a:path>
            </a:pathLst>
          </a:custGeom>
          <a:ln w="10096">
            <a:solidFill>
              <a:srgbClr val="000000"/>
            </a:solidFill>
          </a:ln>
        </p:spPr>
        <p:txBody>
          <a:bodyPr wrap="square" lIns="0" tIns="0" rIns="0" bIns="0" rtlCol="0"/>
          <a:lstStyle/>
          <a:p>
            <a:endParaRPr dirty="0"/>
          </a:p>
        </p:txBody>
      </p:sp>
      <p:sp>
        <p:nvSpPr>
          <p:cNvPr id="25" name="object 27">
            <a:extLst>
              <a:ext uri="{FF2B5EF4-FFF2-40B4-BE49-F238E27FC236}">
                <a16:creationId xmlns:a16="http://schemas.microsoft.com/office/drawing/2014/main" id="{FE464B17-C93C-1040-90E3-03BB7D3FBAEE}"/>
              </a:ext>
            </a:extLst>
          </p:cNvPr>
          <p:cNvSpPr/>
          <p:nvPr/>
        </p:nvSpPr>
        <p:spPr>
          <a:xfrm>
            <a:off x="6636481" y="1333979"/>
            <a:ext cx="293370" cy="291465"/>
          </a:xfrm>
          <a:custGeom>
            <a:avLst/>
            <a:gdLst/>
            <a:ahLst/>
            <a:cxnLst/>
            <a:rect l="l" t="t" r="r" b="b"/>
            <a:pathLst>
              <a:path w="293370" h="291464">
                <a:moveTo>
                  <a:pt x="146685" y="0"/>
                </a:moveTo>
                <a:lnTo>
                  <a:pt x="100320" y="7415"/>
                </a:lnTo>
                <a:lnTo>
                  <a:pt x="60054" y="28065"/>
                </a:lnTo>
                <a:lnTo>
                  <a:pt x="28301" y="59554"/>
                </a:lnTo>
                <a:lnTo>
                  <a:pt x="7477" y="99486"/>
                </a:lnTo>
                <a:lnTo>
                  <a:pt x="0" y="145465"/>
                </a:lnTo>
                <a:lnTo>
                  <a:pt x="7477" y="191444"/>
                </a:lnTo>
                <a:lnTo>
                  <a:pt x="28301" y="231376"/>
                </a:lnTo>
                <a:lnTo>
                  <a:pt x="60054" y="262865"/>
                </a:lnTo>
                <a:lnTo>
                  <a:pt x="100320" y="283515"/>
                </a:lnTo>
                <a:lnTo>
                  <a:pt x="146685" y="290931"/>
                </a:lnTo>
                <a:lnTo>
                  <a:pt x="193049" y="283515"/>
                </a:lnTo>
                <a:lnTo>
                  <a:pt x="233315" y="262865"/>
                </a:lnTo>
                <a:lnTo>
                  <a:pt x="265068" y="231376"/>
                </a:lnTo>
                <a:lnTo>
                  <a:pt x="285892" y="191444"/>
                </a:lnTo>
                <a:lnTo>
                  <a:pt x="293370" y="145465"/>
                </a:lnTo>
                <a:lnTo>
                  <a:pt x="285892" y="99486"/>
                </a:lnTo>
                <a:lnTo>
                  <a:pt x="265068" y="59554"/>
                </a:lnTo>
                <a:lnTo>
                  <a:pt x="233315" y="28065"/>
                </a:lnTo>
                <a:lnTo>
                  <a:pt x="193049" y="7415"/>
                </a:lnTo>
                <a:lnTo>
                  <a:pt x="146685" y="0"/>
                </a:lnTo>
                <a:close/>
              </a:path>
            </a:pathLst>
          </a:custGeom>
          <a:solidFill>
            <a:srgbClr val="E6E2DF"/>
          </a:solidFill>
        </p:spPr>
        <p:txBody>
          <a:bodyPr wrap="square" lIns="0" tIns="0" rIns="0" bIns="0" rtlCol="0"/>
          <a:lstStyle/>
          <a:p>
            <a:endParaRPr dirty="0"/>
          </a:p>
        </p:txBody>
      </p:sp>
      <p:sp>
        <p:nvSpPr>
          <p:cNvPr id="26" name="object 28">
            <a:extLst>
              <a:ext uri="{FF2B5EF4-FFF2-40B4-BE49-F238E27FC236}">
                <a16:creationId xmlns:a16="http://schemas.microsoft.com/office/drawing/2014/main" id="{7553DA95-BFB5-3646-A3F3-1726E0B3512A}"/>
              </a:ext>
            </a:extLst>
          </p:cNvPr>
          <p:cNvSpPr/>
          <p:nvPr/>
        </p:nvSpPr>
        <p:spPr>
          <a:xfrm>
            <a:off x="6559808" y="1645844"/>
            <a:ext cx="441325" cy="271145"/>
          </a:xfrm>
          <a:custGeom>
            <a:avLst/>
            <a:gdLst/>
            <a:ahLst/>
            <a:cxnLst/>
            <a:rect l="l" t="t" r="r" b="b"/>
            <a:pathLst>
              <a:path w="441325" h="271145">
                <a:moveTo>
                  <a:pt x="183349" y="0"/>
                </a:moveTo>
                <a:lnTo>
                  <a:pt x="106679" y="0"/>
                </a:lnTo>
                <a:lnTo>
                  <a:pt x="90166" y="103"/>
                </a:lnTo>
                <a:lnTo>
                  <a:pt x="53754" y="6613"/>
                </a:lnTo>
                <a:lnTo>
                  <a:pt x="17134" y="28825"/>
                </a:lnTo>
                <a:lnTo>
                  <a:pt x="0" y="76034"/>
                </a:lnTo>
                <a:lnTo>
                  <a:pt x="1104" y="217093"/>
                </a:lnTo>
                <a:lnTo>
                  <a:pt x="37984" y="235069"/>
                </a:lnTo>
                <a:lnTo>
                  <a:pt x="136121" y="265028"/>
                </a:lnTo>
                <a:lnTo>
                  <a:pt x="276764" y="271020"/>
                </a:lnTo>
                <a:lnTo>
                  <a:pt x="441159" y="217093"/>
                </a:lnTo>
                <a:lnTo>
                  <a:pt x="441159" y="76034"/>
                </a:lnTo>
                <a:lnTo>
                  <a:pt x="440465" y="64946"/>
                </a:lnTo>
                <a:lnTo>
                  <a:pt x="439025" y="60604"/>
                </a:lnTo>
                <a:lnTo>
                  <a:pt x="225577" y="60604"/>
                </a:lnTo>
                <a:lnTo>
                  <a:pt x="183349" y="0"/>
                </a:lnTo>
                <a:close/>
              </a:path>
              <a:path w="441325" h="271145">
                <a:moveTo>
                  <a:pt x="356704" y="1104"/>
                </a:moveTo>
                <a:lnTo>
                  <a:pt x="267804" y="1104"/>
                </a:lnTo>
                <a:lnTo>
                  <a:pt x="225577" y="60604"/>
                </a:lnTo>
                <a:lnTo>
                  <a:pt x="439025" y="60604"/>
                </a:lnTo>
                <a:lnTo>
                  <a:pt x="432269" y="40222"/>
                </a:lnTo>
                <a:lnTo>
                  <a:pt x="407405" y="14671"/>
                </a:lnTo>
                <a:lnTo>
                  <a:pt x="356704" y="1104"/>
                </a:lnTo>
                <a:close/>
              </a:path>
            </a:pathLst>
          </a:custGeom>
          <a:solidFill>
            <a:srgbClr val="E6E2DF"/>
          </a:solidFill>
        </p:spPr>
        <p:txBody>
          <a:bodyPr wrap="square" lIns="0" tIns="0" rIns="0" bIns="0" rtlCol="0"/>
          <a:lstStyle/>
          <a:p>
            <a:endParaRPr dirty="0"/>
          </a:p>
        </p:txBody>
      </p:sp>
      <p:sp>
        <p:nvSpPr>
          <p:cNvPr id="27" name="object 29">
            <a:extLst>
              <a:ext uri="{FF2B5EF4-FFF2-40B4-BE49-F238E27FC236}">
                <a16:creationId xmlns:a16="http://schemas.microsoft.com/office/drawing/2014/main" id="{9DD82E66-E6F9-294A-804D-AED30F65A26C}"/>
              </a:ext>
            </a:extLst>
          </p:cNvPr>
          <p:cNvSpPr/>
          <p:nvPr/>
        </p:nvSpPr>
        <p:spPr>
          <a:xfrm>
            <a:off x="7706714" y="1214703"/>
            <a:ext cx="0" cy="68580"/>
          </a:xfrm>
          <a:custGeom>
            <a:avLst/>
            <a:gdLst/>
            <a:ahLst/>
            <a:cxnLst/>
            <a:rect l="l" t="t" r="r" b="b"/>
            <a:pathLst>
              <a:path h="68579">
                <a:moveTo>
                  <a:pt x="0" y="68478"/>
                </a:moveTo>
                <a:lnTo>
                  <a:pt x="0" y="0"/>
                </a:lnTo>
              </a:path>
            </a:pathLst>
          </a:custGeom>
          <a:ln w="10096">
            <a:solidFill>
              <a:srgbClr val="A7A9AC"/>
            </a:solidFill>
          </a:ln>
        </p:spPr>
        <p:txBody>
          <a:bodyPr wrap="square" lIns="0" tIns="0" rIns="0" bIns="0" rtlCol="0"/>
          <a:lstStyle/>
          <a:p>
            <a:endParaRPr dirty="0"/>
          </a:p>
        </p:txBody>
      </p:sp>
      <p:sp>
        <p:nvSpPr>
          <p:cNvPr id="28" name="object 30">
            <a:extLst>
              <a:ext uri="{FF2B5EF4-FFF2-40B4-BE49-F238E27FC236}">
                <a16:creationId xmlns:a16="http://schemas.microsoft.com/office/drawing/2014/main" id="{3CC7426C-6A2B-5E42-9B3D-47FE06205CDB}"/>
              </a:ext>
            </a:extLst>
          </p:cNvPr>
          <p:cNvSpPr/>
          <p:nvPr/>
        </p:nvSpPr>
        <p:spPr>
          <a:xfrm>
            <a:off x="7562790" y="1333979"/>
            <a:ext cx="293370" cy="291465"/>
          </a:xfrm>
          <a:custGeom>
            <a:avLst/>
            <a:gdLst/>
            <a:ahLst/>
            <a:cxnLst/>
            <a:rect l="l" t="t" r="r" b="b"/>
            <a:pathLst>
              <a:path w="293370" h="291464">
                <a:moveTo>
                  <a:pt x="146685" y="0"/>
                </a:moveTo>
                <a:lnTo>
                  <a:pt x="100320" y="7415"/>
                </a:lnTo>
                <a:lnTo>
                  <a:pt x="60054" y="28065"/>
                </a:lnTo>
                <a:lnTo>
                  <a:pt x="28301" y="59554"/>
                </a:lnTo>
                <a:lnTo>
                  <a:pt x="7477" y="99486"/>
                </a:lnTo>
                <a:lnTo>
                  <a:pt x="0" y="145465"/>
                </a:lnTo>
                <a:lnTo>
                  <a:pt x="7477" y="191444"/>
                </a:lnTo>
                <a:lnTo>
                  <a:pt x="28301" y="231376"/>
                </a:lnTo>
                <a:lnTo>
                  <a:pt x="60054" y="262865"/>
                </a:lnTo>
                <a:lnTo>
                  <a:pt x="100320" y="283515"/>
                </a:lnTo>
                <a:lnTo>
                  <a:pt x="146685" y="290931"/>
                </a:lnTo>
                <a:lnTo>
                  <a:pt x="193049" y="283515"/>
                </a:lnTo>
                <a:lnTo>
                  <a:pt x="233315" y="262865"/>
                </a:lnTo>
                <a:lnTo>
                  <a:pt x="265068" y="231376"/>
                </a:lnTo>
                <a:lnTo>
                  <a:pt x="285892" y="191444"/>
                </a:lnTo>
                <a:lnTo>
                  <a:pt x="293370" y="145465"/>
                </a:lnTo>
                <a:lnTo>
                  <a:pt x="285892" y="99486"/>
                </a:lnTo>
                <a:lnTo>
                  <a:pt x="265068" y="59554"/>
                </a:lnTo>
                <a:lnTo>
                  <a:pt x="233315" y="28065"/>
                </a:lnTo>
                <a:lnTo>
                  <a:pt x="193049" y="7415"/>
                </a:lnTo>
                <a:lnTo>
                  <a:pt x="146685" y="0"/>
                </a:lnTo>
                <a:close/>
              </a:path>
            </a:pathLst>
          </a:custGeom>
          <a:solidFill>
            <a:srgbClr val="E6E2DF"/>
          </a:solidFill>
        </p:spPr>
        <p:txBody>
          <a:bodyPr wrap="square" lIns="0" tIns="0" rIns="0" bIns="0" rtlCol="0"/>
          <a:lstStyle/>
          <a:p>
            <a:endParaRPr dirty="0"/>
          </a:p>
        </p:txBody>
      </p:sp>
      <p:sp>
        <p:nvSpPr>
          <p:cNvPr id="29" name="object 31">
            <a:extLst>
              <a:ext uri="{FF2B5EF4-FFF2-40B4-BE49-F238E27FC236}">
                <a16:creationId xmlns:a16="http://schemas.microsoft.com/office/drawing/2014/main" id="{12490DE6-F504-0E44-9AA1-A7967BE46DCE}"/>
              </a:ext>
            </a:extLst>
          </p:cNvPr>
          <p:cNvSpPr/>
          <p:nvPr/>
        </p:nvSpPr>
        <p:spPr>
          <a:xfrm>
            <a:off x="7486116" y="1645844"/>
            <a:ext cx="441325" cy="271145"/>
          </a:xfrm>
          <a:custGeom>
            <a:avLst/>
            <a:gdLst/>
            <a:ahLst/>
            <a:cxnLst/>
            <a:rect l="l" t="t" r="r" b="b"/>
            <a:pathLst>
              <a:path w="441325" h="271145">
                <a:moveTo>
                  <a:pt x="183349" y="0"/>
                </a:moveTo>
                <a:lnTo>
                  <a:pt x="106679" y="0"/>
                </a:lnTo>
                <a:lnTo>
                  <a:pt x="90166" y="103"/>
                </a:lnTo>
                <a:lnTo>
                  <a:pt x="53754" y="6613"/>
                </a:lnTo>
                <a:lnTo>
                  <a:pt x="17134" y="28825"/>
                </a:lnTo>
                <a:lnTo>
                  <a:pt x="0" y="76034"/>
                </a:lnTo>
                <a:lnTo>
                  <a:pt x="1104" y="217093"/>
                </a:lnTo>
                <a:lnTo>
                  <a:pt x="37984" y="235069"/>
                </a:lnTo>
                <a:lnTo>
                  <a:pt x="136121" y="265028"/>
                </a:lnTo>
                <a:lnTo>
                  <a:pt x="276764" y="271020"/>
                </a:lnTo>
                <a:lnTo>
                  <a:pt x="441159" y="217093"/>
                </a:lnTo>
                <a:lnTo>
                  <a:pt x="441159" y="76034"/>
                </a:lnTo>
                <a:lnTo>
                  <a:pt x="440465" y="64946"/>
                </a:lnTo>
                <a:lnTo>
                  <a:pt x="439025" y="60604"/>
                </a:lnTo>
                <a:lnTo>
                  <a:pt x="225577" y="60604"/>
                </a:lnTo>
                <a:lnTo>
                  <a:pt x="183349" y="0"/>
                </a:lnTo>
                <a:close/>
              </a:path>
              <a:path w="441325" h="271145">
                <a:moveTo>
                  <a:pt x="356704" y="1104"/>
                </a:moveTo>
                <a:lnTo>
                  <a:pt x="267804" y="1104"/>
                </a:lnTo>
                <a:lnTo>
                  <a:pt x="225577" y="60604"/>
                </a:lnTo>
                <a:lnTo>
                  <a:pt x="439025" y="60604"/>
                </a:lnTo>
                <a:lnTo>
                  <a:pt x="432269" y="40222"/>
                </a:lnTo>
                <a:lnTo>
                  <a:pt x="407405" y="14671"/>
                </a:lnTo>
                <a:lnTo>
                  <a:pt x="356704" y="1104"/>
                </a:lnTo>
                <a:close/>
              </a:path>
            </a:pathLst>
          </a:custGeom>
          <a:solidFill>
            <a:srgbClr val="E6E2DF"/>
          </a:solidFill>
        </p:spPr>
        <p:txBody>
          <a:bodyPr wrap="square" lIns="0" tIns="0" rIns="0" bIns="0" rtlCol="0"/>
          <a:lstStyle/>
          <a:p>
            <a:endParaRPr dirty="0"/>
          </a:p>
        </p:txBody>
      </p:sp>
      <p:sp>
        <p:nvSpPr>
          <p:cNvPr id="30" name="object 32">
            <a:extLst>
              <a:ext uri="{FF2B5EF4-FFF2-40B4-BE49-F238E27FC236}">
                <a16:creationId xmlns:a16="http://schemas.microsoft.com/office/drawing/2014/main" id="{83C9D5FD-CB99-D344-ACDE-013374587212}"/>
              </a:ext>
            </a:extLst>
          </p:cNvPr>
          <p:cNvSpPr/>
          <p:nvPr/>
        </p:nvSpPr>
        <p:spPr>
          <a:xfrm>
            <a:off x="8489099" y="1333979"/>
            <a:ext cx="293370" cy="291465"/>
          </a:xfrm>
          <a:custGeom>
            <a:avLst/>
            <a:gdLst/>
            <a:ahLst/>
            <a:cxnLst/>
            <a:rect l="l" t="t" r="r" b="b"/>
            <a:pathLst>
              <a:path w="293370" h="291464">
                <a:moveTo>
                  <a:pt x="146685" y="0"/>
                </a:moveTo>
                <a:lnTo>
                  <a:pt x="100320" y="7415"/>
                </a:lnTo>
                <a:lnTo>
                  <a:pt x="60054" y="28065"/>
                </a:lnTo>
                <a:lnTo>
                  <a:pt x="28301" y="59554"/>
                </a:lnTo>
                <a:lnTo>
                  <a:pt x="7477" y="99486"/>
                </a:lnTo>
                <a:lnTo>
                  <a:pt x="0" y="145465"/>
                </a:lnTo>
                <a:lnTo>
                  <a:pt x="7477" y="191444"/>
                </a:lnTo>
                <a:lnTo>
                  <a:pt x="28301" y="231376"/>
                </a:lnTo>
                <a:lnTo>
                  <a:pt x="60054" y="262865"/>
                </a:lnTo>
                <a:lnTo>
                  <a:pt x="100320" y="283515"/>
                </a:lnTo>
                <a:lnTo>
                  <a:pt x="146685" y="290931"/>
                </a:lnTo>
                <a:lnTo>
                  <a:pt x="193049" y="283515"/>
                </a:lnTo>
                <a:lnTo>
                  <a:pt x="233315" y="262865"/>
                </a:lnTo>
                <a:lnTo>
                  <a:pt x="265068" y="231376"/>
                </a:lnTo>
                <a:lnTo>
                  <a:pt x="285892" y="191444"/>
                </a:lnTo>
                <a:lnTo>
                  <a:pt x="293370" y="145465"/>
                </a:lnTo>
                <a:lnTo>
                  <a:pt x="285892" y="99486"/>
                </a:lnTo>
                <a:lnTo>
                  <a:pt x="265068" y="59554"/>
                </a:lnTo>
                <a:lnTo>
                  <a:pt x="233315" y="28065"/>
                </a:lnTo>
                <a:lnTo>
                  <a:pt x="193049" y="7415"/>
                </a:lnTo>
                <a:lnTo>
                  <a:pt x="146685" y="0"/>
                </a:lnTo>
                <a:close/>
              </a:path>
            </a:pathLst>
          </a:custGeom>
          <a:solidFill>
            <a:srgbClr val="E6E2DF"/>
          </a:solidFill>
        </p:spPr>
        <p:txBody>
          <a:bodyPr wrap="square" lIns="0" tIns="0" rIns="0" bIns="0" rtlCol="0"/>
          <a:lstStyle/>
          <a:p>
            <a:endParaRPr dirty="0"/>
          </a:p>
        </p:txBody>
      </p:sp>
      <p:sp>
        <p:nvSpPr>
          <p:cNvPr id="31" name="object 33">
            <a:extLst>
              <a:ext uri="{FF2B5EF4-FFF2-40B4-BE49-F238E27FC236}">
                <a16:creationId xmlns:a16="http://schemas.microsoft.com/office/drawing/2014/main" id="{2BE9521C-8323-0F49-89B8-BE62C4707D87}"/>
              </a:ext>
            </a:extLst>
          </p:cNvPr>
          <p:cNvSpPr/>
          <p:nvPr/>
        </p:nvSpPr>
        <p:spPr>
          <a:xfrm>
            <a:off x="8412425" y="1645844"/>
            <a:ext cx="441325" cy="271145"/>
          </a:xfrm>
          <a:custGeom>
            <a:avLst/>
            <a:gdLst/>
            <a:ahLst/>
            <a:cxnLst/>
            <a:rect l="l" t="t" r="r" b="b"/>
            <a:pathLst>
              <a:path w="441325" h="271145">
                <a:moveTo>
                  <a:pt x="183349" y="0"/>
                </a:moveTo>
                <a:lnTo>
                  <a:pt x="106679" y="0"/>
                </a:lnTo>
                <a:lnTo>
                  <a:pt x="90166" y="103"/>
                </a:lnTo>
                <a:lnTo>
                  <a:pt x="53754" y="6613"/>
                </a:lnTo>
                <a:lnTo>
                  <a:pt x="17134" y="28825"/>
                </a:lnTo>
                <a:lnTo>
                  <a:pt x="0" y="76034"/>
                </a:lnTo>
                <a:lnTo>
                  <a:pt x="1104" y="217093"/>
                </a:lnTo>
                <a:lnTo>
                  <a:pt x="37984" y="235069"/>
                </a:lnTo>
                <a:lnTo>
                  <a:pt x="136121" y="265028"/>
                </a:lnTo>
                <a:lnTo>
                  <a:pt x="276764" y="271020"/>
                </a:lnTo>
                <a:lnTo>
                  <a:pt x="441159" y="217093"/>
                </a:lnTo>
                <a:lnTo>
                  <a:pt x="441159" y="76034"/>
                </a:lnTo>
                <a:lnTo>
                  <a:pt x="440465" y="64946"/>
                </a:lnTo>
                <a:lnTo>
                  <a:pt x="439025" y="60604"/>
                </a:lnTo>
                <a:lnTo>
                  <a:pt x="225577" y="60604"/>
                </a:lnTo>
                <a:lnTo>
                  <a:pt x="183349" y="0"/>
                </a:lnTo>
                <a:close/>
              </a:path>
              <a:path w="441325" h="271145">
                <a:moveTo>
                  <a:pt x="356704" y="1104"/>
                </a:moveTo>
                <a:lnTo>
                  <a:pt x="267804" y="1104"/>
                </a:lnTo>
                <a:lnTo>
                  <a:pt x="225577" y="60604"/>
                </a:lnTo>
                <a:lnTo>
                  <a:pt x="439025" y="60604"/>
                </a:lnTo>
                <a:lnTo>
                  <a:pt x="432269" y="40222"/>
                </a:lnTo>
                <a:lnTo>
                  <a:pt x="407405" y="14671"/>
                </a:lnTo>
                <a:lnTo>
                  <a:pt x="356704" y="1104"/>
                </a:lnTo>
                <a:close/>
              </a:path>
            </a:pathLst>
          </a:custGeom>
          <a:solidFill>
            <a:srgbClr val="E6E2DF"/>
          </a:solidFill>
        </p:spPr>
        <p:txBody>
          <a:bodyPr wrap="square" lIns="0" tIns="0" rIns="0" bIns="0" rtlCol="0"/>
          <a:lstStyle/>
          <a:p>
            <a:endParaRPr dirty="0"/>
          </a:p>
        </p:txBody>
      </p:sp>
      <p:sp>
        <p:nvSpPr>
          <p:cNvPr id="32" name="object 34">
            <a:extLst>
              <a:ext uri="{FF2B5EF4-FFF2-40B4-BE49-F238E27FC236}">
                <a16:creationId xmlns:a16="http://schemas.microsoft.com/office/drawing/2014/main" id="{6556B12D-EB8D-774F-B661-74E4FEB01F71}"/>
              </a:ext>
            </a:extLst>
          </p:cNvPr>
          <p:cNvSpPr/>
          <p:nvPr/>
        </p:nvSpPr>
        <p:spPr>
          <a:xfrm>
            <a:off x="2586079" y="1333979"/>
            <a:ext cx="293370" cy="291465"/>
          </a:xfrm>
          <a:custGeom>
            <a:avLst/>
            <a:gdLst/>
            <a:ahLst/>
            <a:cxnLst/>
            <a:rect l="l" t="t" r="r" b="b"/>
            <a:pathLst>
              <a:path w="293369" h="291464">
                <a:moveTo>
                  <a:pt x="146684" y="0"/>
                </a:moveTo>
                <a:lnTo>
                  <a:pt x="100320" y="7415"/>
                </a:lnTo>
                <a:lnTo>
                  <a:pt x="60054" y="28065"/>
                </a:lnTo>
                <a:lnTo>
                  <a:pt x="28301" y="59554"/>
                </a:lnTo>
                <a:lnTo>
                  <a:pt x="7477" y="99486"/>
                </a:lnTo>
                <a:lnTo>
                  <a:pt x="0" y="145465"/>
                </a:lnTo>
                <a:lnTo>
                  <a:pt x="7477" y="191444"/>
                </a:lnTo>
                <a:lnTo>
                  <a:pt x="28301" y="231376"/>
                </a:lnTo>
                <a:lnTo>
                  <a:pt x="60054" y="262865"/>
                </a:lnTo>
                <a:lnTo>
                  <a:pt x="100320" y="283515"/>
                </a:lnTo>
                <a:lnTo>
                  <a:pt x="146684" y="290931"/>
                </a:lnTo>
                <a:lnTo>
                  <a:pt x="193049" y="283515"/>
                </a:lnTo>
                <a:lnTo>
                  <a:pt x="233315" y="262865"/>
                </a:lnTo>
                <a:lnTo>
                  <a:pt x="265068" y="231376"/>
                </a:lnTo>
                <a:lnTo>
                  <a:pt x="285892" y="191444"/>
                </a:lnTo>
                <a:lnTo>
                  <a:pt x="293369" y="145465"/>
                </a:lnTo>
                <a:lnTo>
                  <a:pt x="285892" y="99486"/>
                </a:lnTo>
                <a:lnTo>
                  <a:pt x="265068" y="59554"/>
                </a:lnTo>
                <a:lnTo>
                  <a:pt x="233315" y="28065"/>
                </a:lnTo>
                <a:lnTo>
                  <a:pt x="193049" y="7415"/>
                </a:lnTo>
                <a:lnTo>
                  <a:pt x="146684" y="0"/>
                </a:lnTo>
                <a:close/>
              </a:path>
            </a:pathLst>
          </a:custGeom>
          <a:solidFill>
            <a:srgbClr val="E6E2DF"/>
          </a:solidFill>
        </p:spPr>
        <p:txBody>
          <a:bodyPr wrap="square" lIns="0" tIns="0" rIns="0" bIns="0" rtlCol="0"/>
          <a:lstStyle/>
          <a:p>
            <a:endParaRPr dirty="0"/>
          </a:p>
        </p:txBody>
      </p:sp>
      <p:sp>
        <p:nvSpPr>
          <p:cNvPr id="33" name="object 35">
            <a:extLst>
              <a:ext uri="{FF2B5EF4-FFF2-40B4-BE49-F238E27FC236}">
                <a16:creationId xmlns:a16="http://schemas.microsoft.com/office/drawing/2014/main" id="{78063402-740B-6144-9A24-BB3C6BAE2C95}"/>
              </a:ext>
            </a:extLst>
          </p:cNvPr>
          <p:cNvSpPr/>
          <p:nvPr/>
        </p:nvSpPr>
        <p:spPr>
          <a:xfrm>
            <a:off x="2509406" y="1645844"/>
            <a:ext cx="441325" cy="271145"/>
          </a:xfrm>
          <a:custGeom>
            <a:avLst/>
            <a:gdLst/>
            <a:ahLst/>
            <a:cxnLst/>
            <a:rect l="l" t="t" r="r" b="b"/>
            <a:pathLst>
              <a:path w="441325" h="271145">
                <a:moveTo>
                  <a:pt x="183349" y="0"/>
                </a:moveTo>
                <a:lnTo>
                  <a:pt x="106679" y="0"/>
                </a:lnTo>
                <a:lnTo>
                  <a:pt x="90166" y="103"/>
                </a:lnTo>
                <a:lnTo>
                  <a:pt x="53754" y="6613"/>
                </a:lnTo>
                <a:lnTo>
                  <a:pt x="17134" y="28825"/>
                </a:lnTo>
                <a:lnTo>
                  <a:pt x="0" y="76034"/>
                </a:lnTo>
                <a:lnTo>
                  <a:pt x="1104" y="217093"/>
                </a:lnTo>
                <a:lnTo>
                  <a:pt x="37984" y="235069"/>
                </a:lnTo>
                <a:lnTo>
                  <a:pt x="136121" y="265028"/>
                </a:lnTo>
                <a:lnTo>
                  <a:pt x="276764" y="271020"/>
                </a:lnTo>
                <a:lnTo>
                  <a:pt x="441159" y="217093"/>
                </a:lnTo>
                <a:lnTo>
                  <a:pt x="441159" y="76034"/>
                </a:lnTo>
                <a:lnTo>
                  <a:pt x="440465" y="64946"/>
                </a:lnTo>
                <a:lnTo>
                  <a:pt x="439025" y="60604"/>
                </a:lnTo>
                <a:lnTo>
                  <a:pt x="225577" y="60604"/>
                </a:lnTo>
                <a:lnTo>
                  <a:pt x="183349" y="0"/>
                </a:lnTo>
                <a:close/>
              </a:path>
              <a:path w="441325" h="271145">
                <a:moveTo>
                  <a:pt x="356704" y="1104"/>
                </a:moveTo>
                <a:lnTo>
                  <a:pt x="267804" y="1104"/>
                </a:lnTo>
                <a:lnTo>
                  <a:pt x="225577" y="60604"/>
                </a:lnTo>
                <a:lnTo>
                  <a:pt x="439025" y="60604"/>
                </a:lnTo>
                <a:lnTo>
                  <a:pt x="432269" y="40222"/>
                </a:lnTo>
                <a:lnTo>
                  <a:pt x="407405" y="14671"/>
                </a:lnTo>
                <a:lnTo>
                  <a:pt x="356704" y="1104"/>
                </a:lnTo>
                <a:close/>
              </a:path>
            </a:pathLst>
          </a:custGeom>
          <a:solidFill>
            <a:srgbClr val="E6E2DF"/>
          </a:solidFill>
        </p:spPr>
        <p:txBody>
          <a:bodyPr wrap="square" lIns="0" tIns="0" rIns="0" bIns="0" rtlCol="0"/>
          <a:lstStyle/>
          <a:p>
            <a:endParaRPr dirty="0"/>
          </a:p>
        </p:txBody>
      </p:sp>
      <p:sp>
        <p:nvSpPr>
          <p:cNvPr id="34" name="object 36">
            <a:extLst>
              <a:ext uri="{FF2B5EF4-FFF2-40B4-BE49-F238E27FC236}">
                <a16:creationId xmlns:a16="http://schemas.microsoft.com/office/drawing/2014/main" id="{B0492394-06BA-C84D-8623-F10AB964EEBD}"/>
              </a:ext>
            </a:extLst>
          </p:cNvPr>
          <p:cNvSpPr/>
          <p:nvPr/>
        </p:nvSpPr>
        <p:spPr>
          <a:xfrm>
            <a:off x="3556714" y="1214703"/>
            <a:ext cx="0" cy="68580"/>
          </a:xfrm>
          <a:custGeom>
            <a:avLst/>
            <a:gdLst/>
            <a:ahLst/>
            <a:cxnLst/>
            <a:rect l="l" t="t" r="r" b="b"/>
            <a:pathLst>
              <a:path h="68579">
                <a:moveTo>
                  <a:pt x="0" y="68478"/>
                </a:moveTo>
                <a:lnTo>
                  <a:pt x="0" y="0"/>
                </a:lnTo>
              </a:path>
            </a:pathLst>
          </a:custGeom>
          <a:ln w="10096">
            <a:solidFill>
              <a:srgbClr val="A7A9AC"/>
            </a:solidFill>
          </a:ln>
        </p:spPr>
        <p:txBody>
          <a:bodyPr wrap="square" lIns="0" tIns="0" rIns="0" bIns="0" rtlCol="0"/>
          <a:lstStyle/>
          <a:p>
            <a:endParaRPr dirty="0"/>
          </a:p>
        </p:txBody>
      </p:sp>
      <p:sp>
        <p:nvSpPr>
          <p:cNvPr id="37" name="object 39">
            <a:extLst>
              <a:ext uri="{FF2B5EF4-FFF2-40B4-BE49-F238E27FC236}">
                <a16:creationId xmlns:a16="http://schemas.microsoft.com/office/drawing/2014/main" id="{4B2FF37A-C149-B646-A946-FE465046FF82}"/>
              </a:ext>
            </a:extLst>
          </p:cNvPr>
          <p:cNvSpPr/>
          <p:nvPr/>
        </p:nvSpPr>
        <p:spPr>
          <a:xfrm>
            <a:off x="3527090" y="1333979"/>
            <a:ext cx="293370" cy="291465"/>
          </a:xfrm>
          <a:custGeom>
            <a:avLst/>
            <a:gdLst/>
            <a:ahLst/>
            <a:cxnLst/>
            <a:rect l="l" t="t" r="r" b="b"/>
            <a:pathLst>
              <a:path w="293369" h="291464">
                <a:moveTo>
                  <a:pt x="146685" y="0"/>
                </a:moveTo>
                <a:lnTo>
                  <a:pt x="100320" y="7415"/>
                </a:lnTo>
                <a:lnTo>
                  <a:pt x="60054" y="28065"/>
                </a:lnTo>
                <a:lnTo>
                  <a:pt x="28301" y="59554"/>
                </a:lnTo>
                <a:lnTo>
                  <a:pt x="7477" y="99486"/>
                </a:lnTo>
                <a:lnTo>
                  <a:pt x="0" y="145465"/>
                </a:lnTo>
                <a:lnTo>
                  <a:pt x="7477" y="191444"/>
                </a:lnTo>
                <a:lnTo>
                  <a:pt x="28301" y="231376"/>
                </a:lnTo>
                <a:lnTo>
                  <a:pt x="60054" y="262865"/>
                </a:lnTo>
                <a:lnTo>
                  <a:pt x="100320" y="283515"/>
                </a:lnTo>
                <a:lnTo>
                  <a:pt x="146685" y="290931"/>
                </a:lnTo>
                <a:lnTo>
                  <a:pt x="193049" y="283515"/>
                </a:lnTo>
                <a:lnTo>
                  <a:pt x="233315" y="262865"/>
                </a:lnTo>
                <a:lnTo>
                  <a:pt x="265068" y="231376"/>
                </a:lnTo>
                <a:lnTo>
                  <a:pt x="285892" y="191444"/>
                </a:lnTo>
                <a:lnTo>
                  <a:pt x="293369" y="145465"/>
                </a:lnTo>
                <a:lnTo>
                  <a:pt x="285892" y="99486"/>
                </a:lnTo>
                <a:lnTo>
                  <a:pt x="265068" y="59554"/>
                </a:lnTo>
                <a:lnTo>
                  <a:pt x="233315" y="28065"/>
                </a:lnTo>
                <a:lnTo>
                  <a:pt x="193049" y="7415"/>
                </a:lnTo>
                <a:lnTo>
                  <a:pt x="146685" y="0"/>
                </a:lnTo>
                <a:close/>
              </a:path>
            </a:pathLst>
          </a:custGeom>
          <a:solidFill>
            <a:srgbClr val="E6E2DF"/>
          </a:solidFill>
        </p:spPr>
        <p:txBody>
          <a:bodyPr wrap="square" lIns="0" tIns="0" rIns="0" bIns="0" rtlCol="0"/>
          <a:lstStyle/>
          <a:p>
            <a:endParaRPr dirty="0"/>
          </a:p>
        </p:txBody>
      </p:sp>
      <p:sp>
        <p:nvSpPr>
          <p:cNvPr id="38" name="object 40">
            <a:extLst>
              <a:ext uri="{FF2B5EF4-FFF2-40B4-BE49-F238E27FC236}">
                <a16:creationId xmlns:a16="http://schemas.microsoft.com/office/drawing/2014/main" id="{A32BF7D4-29E1-1249-B903-B628D09D0381}"/>
              </a:ext>
            </a:extLst>
          </p:cNvPr>
          <p:cNvSpPr/>
          <p:nvPr/>
        </p:nvSpPr>
        <p:spPr>
          <a:xfrm>
            <a:off x="3450416" y="1645844"/>
            <a:ext cx="441325" cy="271145"/>
          </a:xfrm>
          <a:custGeom>
            <a:avLst/>
            <a:gdLst/>
            <a:ahLst/>
            <a:cxnLst/>
            <a:rect l="l" t="t" r="r" b="b"/>
            <a:pathLst>
              <a:path w="441325" h="271145">
                <a:moveTo>
                  <a:pt x="183349" y="0"/>
                </a:moveTo>
                <a:lnTo>
                  <a:pt x="106679" y="0"/>
                </a:lnTo>
                <a:lnTo>
                  <a:pt x="90166" y="103"/>
                </a:lnTo>
                <a:lnTo>
                  <a:pt x="53754" y="6613"/>
                </a:lnTo>
                <a:lnTo>
                  <a:pt x="17134" y="28825"/>
                </a:lnTo>
                <a:lnTo>
                  <a:pt x="0" y="76034"/>
                </a:lnTo>
                <a:lnTo>
                  <a:pt x="1104" y="217093"/>
                </a:lnTo>
                <a:lnTo>
                  <a:pt x="37984" y="235069"/>
                </a:lnTo>
                <a:lnTo>
                  <a:pt x="136121" y="265028"/>
                </a:lnTo>
                <a:lnTo>
                  <a:pt x="276764" y="271020"/>
                </a:lnTo>
                <a:lnTo>
                  <a:pt x="441159" y="217093"/>
                </a:lnTo>
                <a:lnTo>
                  <a:pt x="441159" y="76034"/>
                </a:lnTo>
                <a:lnTo>
                  <a:pt x="440465" y="64946"/>
                </a:lnTo>
                <a:lnTo>
                  <a:pt x="439025" y="60604"/>
                </a:lnTo>
                <a:lnTo>
                  <a:pt x="225577" y="60604"/>
                </a:lnTo>
                <a:lnTo>
                  <a:pt x="183349" y="0"/>
                </a:lnTo>
                <a:close/>
              </a:path>
              <a:path w="441325" h="271145">
                <a:moveTo>
                  <a:pt x="356704" y="1104"/>
                </a:moveTo>
                <a:lnTo>
                  <a:pt x="267804" y="1104"/>
                </a:lnTo>
                <a:lnTo>
                  <a:pt x="225577" y="60604"/>
                </a:lnTo>
                <a:lnTo>
                  <a:pt x="439025" y="60604"/>
                </a:lnTo>
                <a:lnTo>
                  <a:pt x="432269" y="40222"/>
                </a:lnTo>
                <a:lnTo>
                  <a:pt x="407405" y="14671"/>
                </a:lnTo>
                <a:lnTo>
                  <a:pt x="356704" y="1104"/>
                </a:lnTo>
                <a:close/>
              </a:path>
            </a:pathLst>
          </a:custGeom>
          <a:solidFill>
            <a:srgbClr val="E6E2DF"/>
          </a:solidFill>
        </p:spPr>
        <p:txBody>
          <a:bodyPr wrap="square" lIns="0" tIns="0" rIns="0" bIns="0" rtlCol="0"/>
          <a:lstStyle/>
          <a:p>
            <a:endParaRPr dirty="0"/>
          </a:p>
        </p:txBody>
      </p:sp>
      <p:sp>
        <p:nvSpPr>
          <p:cNvPr id="39" name="object 41">
            <a:extLst>
              <a:ext uri="{FF2B5EF4-FFF2-40B4-BE49-F238E27FC236}">
                <a16:creationId xmlns:a16="http://schemas.microsoft.com/office/drawing/2014/main" id="{6FFE5487-3B95-F24B-A6B4-882918CA2F7D}"/>
              </a:ext>
            </a:extLst>
          </p:cNvPr>
          <p:cNvSpPr/>
          <p:nvPr/>
        </p:nvSpPr>
        <p:spPr>
          <a:xfrm>
            <a:off x="4468101" y="1333979"/>
            <a:ext cx="293370" cy="291465"/>
          </a:xfrm>
          <a:custGeom>
            <a:avLst/>
            <a:gdLst/>
            <a:ahLst/>
            <a:cxnLst/>
            <a:rect l="l" t="t" r="r" b="b"/>
            <a:pathLst>
              <a:path w="293369" h="291464">
                <a:moveTo>
                  <a:pt x="146684" y="0"/>
                </a:moveTo>
                <a:lnTo>
                  <a:pt x="100320" y="7415"/>
                </a:lnTo>
                <a:lnTo>
                  <a:pt x="60054" y="28065"/>
                </a:lnTo>
                <a:lnTo>
                  <a:pt x="28301" y="59554"/>
                </a:lnTo>
                <a:lnTo>
                  <a:pt x="7477" y="99486"/>
                </a:lnTo>
                <a:lnTo>
                  <a:pt x="0" y="145465"/>
                </a:lnTo>
                <a:lnTo>
                  <a:pt x="7477" y="191444"/>
                </a:lnTo>
                <a:lnTo>
                  <a:pt x="28301" y="231376"/>
                </a:lnTo>
                <a:lnTo>
                  <a:pt x="60054" y="262865"/>
                </a:lnTo>
                <a:lnTo>
                  <a:pt x="100320" y="283515"/>
                </a:lnTo>
                <a:lnTo>
                  <a:pt x="146684" y="290931"/>
                </a:lnTo>
                <a:lnTo>
                  <a:pt x="193049" y="283515"/>
                </a:lnTo>
                <a:lnTo>
                  <a:pt x="233315" y="262865"/>
                </a:lnTo>
                <a:lnTo>
                  <a:pt x="265068" y="231376"/>
                </a:lnTo>
                <a:lnTo>
                  <a:pt x="285892" y="191444"/>
                </a:lnTo>
                <a:lnTo>
                  <a:pt x="293369" y="145465"/>
                </a:lnTo>
                <a:lnTo>
                  <a:pt x="285892" y="99486"/>
                </a:lnTo>
                <a:lnTo>
                  <a:pt x="265068" y="59554"/>
                </a:lnTo>
                <a:lnTo>
                  <a:pt x="233315" y="28065"/>
                </a:lnTo>
                <a:lnTo>
                  <a:pt x="193049" y="7415"/>
                </a:lnTo>
                <a:lnTo>
                  <a:pt x="146684" y="0"/>
                </a:lnTo>
                <a:close/>
              </a:path>
            </a:pathLst>
          </a:custGeom>
          <a:solidFill>
            <a:srgbClr val="E6E2DF"/>
          </a:solidFill>
        </p:spPr>
        <p:txBody>
          <a:bodyPr wrap="square" lIns="0" tIns="0" rIns="0" bIns="0" rtlCol="0"/>
          <a:lstStyle/>
          <a:p>
            <a:endParaRPr dirty="0"/>
          </a:p>
        </p:txBody>
      </p:sp>
      <p:sp>
        <p:nvSpPr>
          <p:cNvPr id="40" name="object 42">
            <a:extLst>
              <a:ext uri="{FF2B5EF4-FFF2-40B4-BE49-F238E27FC236}">
                <a16:creationId xmlns:a16="http://schemas.microsoft.com/office/drawing/2014/main" id="{563459D6-4A6D-9B4F-92CD-FCFBE69D3207}"/>
              </a:ext>
            </a:extLst>
          </p:cNvPr>
          <p:cNvSpPr/>
          <p:nvPr/>
        </p:nvSpPr>
        <p:spPr>
          <a:xfrm>
            <a:off x="4391427" y="1645844"/>
            <a:ext cx="441325" cy="271145"/>
          </a:xfrm>
          <a:custGeom>
            <a:avLst/>
            <a:gdLst/>
            <a:ahLst/>
            <a:cxnLst/>
            <a:rect l="l" t="t" r="r" b="b"/>
            <a:pathLst>
              <a:path w="441325" h="271145">
                <a:moveTo>
                  <a:pt x="183349" y="0"/>
                </a:moveTo>
                <a:lnTo>
                  <a:pt x="106680" y="0"/>
                </a:lnTo>
                <a:lnTo>
                  <a:pt x="90166" y="103"/>
                </a:lnTo>
                <a:lnTo>
                  <a:pt x="53754" y="6613"/>
                </a:lnTo>
                <a:lnTo>
                  <a:pt x="17134" y="28825"/>
                </a:lnTo>
                <a:lnTo>
                  <a:pt x="0" y="76034"/>
                </a:lnTo>
                <a:lnTo>
                  <a:pt x="1104" y="217093"/>
                </a:lnTo>
                <a:lnTo>
                  <a:pt x="37984" y="235069"/>
                </a:lnTo>
                <a:lnTo>
                  <a:pt x="136121" y="265028"/>
                </a:lnTo>
                <a:lnTo>
                  <a:pt x="276764" y="271020"/>
                </a:lnTo>
                <a:lnTo>
                  <a:pt x="441159" y="217093"/>
                </a:lnTo>
                <a:lnTo>
                  <a:pt x="441159" y="76034"/>
                </a:lnTo>
                <a:lnTo>
                  <a:pt x="440465" y="64946"/>
                </a:lnTo>
                <a:lnTo>
                  <a:pt x="439025" y="60604"/>
                </a:lnTo>
                <a:lnTo>
                  <a:pt x="225577" y="60604"/>
                </a:lnTo>
                <a:lnTo>
                  <a:pt x="183349" y="0"/>
                </a:lnTo>
                <a:close/>
              </a:path>
              <a:path w="441325" h="271145">
                <a:moveTo>
                  <a:pt x="356704" y="1104"/>
                </a:moveTo>
                <a:lnTo>
                  <a:pt x="267804" y="1104"/>
                </a:lnTo>
                <a:lnTo>
                  <a:pt x="225577" y="60604"/>
                </a:lnTo>
                <a:lnTo>
                  <a:pt x="439025" y="60604"/>
                </a:lnTo>
                <a:lnTo>
                  <a:pt x="432269" y="40222"/>
                </a:lnTo>
                <a:lnTo>
                  <a:pt x="407405" y="14671"/>
                </a:lnTo>
                <a:lnTo>
                  <a:pt x="356704" y="1104"/>
                </a:lnTo>
                <a:close/>
              </a:path>
            </a:pathLst>
          </a:custGeom>
          <a:solidFill>
            <a:srgbClr val="E6E2DF"/>
          </a:solidFill>
        </p:spPr>
        <p:txBody>
          <a:bodyPr wrap="square" lIns="0" tIns="0" rIns="0" bIns="0" rtlCol="0"/>
          <a:lstStyle/>
          <a:p>
            <a:endParaRPr dirty="0"/>
          </a:p>
        </p:txBody>
      </p:sp>
      <p:sp>
        <p:nvSpPr>
          <p:cNvPr id="41" name="object 43">
            <a:extLst>
              <a:ext uri="{FF2B5EF4-FFF2-40B4-BE49-F238E27FC236}">
                <a16:creationId xmlns:a16="http://schemas.microsoft.com/office/drawing/2014/main" id="{012ADC4D-63D1-B841-BF58-1A24C47EBA25}"/>
              </a:ext>
            </a:extLst>
          </p:cNvPr>
          <p:cNvSpPr txBox="1"/>
          <p:nvPr/>
        </p:nvSpPr>
        <p:spPr>
          <a:xfrm>
            <a:off x="879294" y="167225"/>
            <a:ext cx="3595866" cy="825867"/>
          </a:xfrm>
          <a:prstGeom prst="rect">
            <a:avLst/>
          </a:prstGeom>
        </p:spPr>
        <p:txBody>
          <a:bodyPr vert="horz" wrap="square" lIns="0" tIns="12700" rIns="0" bIns="0" rtlCol="0">
            <a:spAutoFit/>
          </a:bodyPr>
          <a:lstStyle/>
          <a:p>
            <a:pPr marL="12700">
              <a:lnSpc>
                <a:spcPct val="100000"/>
              </a:lnSpc>
              <a:spcBef>
                <a:spcPts val="100"/>
              </a:spcBef>
            </a:pPr>
            <a:r>
              <a:rPr lang="en-US" sz="2000" b="1" dirty="0">
                <a:solidFill>
                  <a:srgbClr val="05CE7C"/>
                </a:solidFill>
                <a:latin typeface="Arial"/>
                <a:cs typeface="Arial"/>
              </a:rPr>
              <a:t>SPONSOR TREE</a:t>
            </a:r>
          </a:p>
          <a:p>
            <a:pPr marL="12700">
              <a:lnSpc>
                <a:spcPct val="100000"/>
              </a:lnSpc>
              <a:spcBef>
                <a:spcPts val="100"/>
              </a:spcBef>
            </a:pPr>
            <a:r>
              <a:rPr lang="en-US" sz="1600" dirty="0">
                <a:latin typeface="Arial"/>
                <a:cs typeface="Arial"/>
              </a:rPr>
              <a:t>Each Distributor you sponsor and those they sponsor through infinite levels</a:t>
            </a:r>
            <a:endParaRPr sz="1600" dirty="0">
              <a:latin typeface="Arial"/>
              <a:cs typeface="Arial"/>
            </a:endParaRPr>
          </a:p>
        </p:txBody>
      </p:sp>
      <p:sp>
        <p:nvSpPr>
          <p:cNvPr id="42" name="object 44">
            <a:extLst>
              <a:ext uri="{FF2B5EF4-FFF2-40B4-BE49-F238E27FC236}">
                <a16:creationId xmlns:a16="http://schemas.microsoft.com/office/drawing/2014/main" id="{70D8EC1A-2440-924A-9040-454D471065E2}"/>
              </a:ext>
            </a:extLst>
          </p:cNvPr>
          <p:cNvSpPr/>
          <p:nvPr/>
        </p:nvSpPr>
        <p:spPr>
          <a:xfrm>
            <a:off x="5503914" y="167225"/>
            <a:ext cx="392430" cy="389255"/>
          </a:xfrm>
          <a:custGeom>
            <a:avLst/>
            <a:gdLst/>
            <a:ahLst/>
            <a:cxnLst/>
            <a:rect l="l" t="t" r="r" b="b"/>
            <a:pathLst>
              <a:path w="392429" h="389254">
                <a:moveTo>
                  <a:pt x="195986" y="0"/>
                </a:moveTo>
                <a:lnTo>
                  <a:pt x="151047" y="5132"/>
                </a:lnTo>
                <a:lnTo>
                  <a:pt x="109795" y="19752"/>
                </a:lnTo>
                <a:lnTo>
                  <a:pt x="73406" y="42694"/>
                </a:lnTo>
                <a:lnTo>
                  <a:pt x="43055" y="72791"/>
                </a:lnTo>
                <a:lnTo>
                  <a:pt x="19919" y="108876"/>
                </a:lnTo>
                <a:lnTo>
                  <a:pt x="5176" y="149784"/>
                </a:lnTo>
                <a:lnTo>
                  <a:pt x="0" y="194348"/>
                </a:lnTo>
                <a:lnTo>
                  <a:pt x="5176" y="238911"/>
                </a:lnTo>
                <a:lnTo>
                  <a:pt x="19919" y="279819"/>
                </a:lnTo>
                <a:lnTo>
                  <a:pt x="43055" y="315904"/>
                </a:lnTo>
                <a:lnTo>
                  <a:pt x="73406" y="346001"/>
                </a:lnTo>
                <a:lnTo>
                  <a:pt x="109795" y="368943"/>
                </a:lnTo>
                <a:lnTo>
                  <a:pt x="151047" y="383563"/>
                </a:lnTo>
                <a:lnTo>
                  <a:pt x="195986" y="388696"/>
                </a:lnTo>
                <a:lnTo>
                  <a:pt x="240924" y="383563"/>
                </a:lnTo>
                <a:lnTo>
                  <a:pt x="282177" y="368943"/>
                </a:lnTo>
                <a:lnTo>
                  <a:pt x="318566" y="346001"/>
                </a:lnTo>
                <a:lnTo>
                  <a:pt x="348917" y="315904"/>
                </a:lnTo>
                <a:lnTo>
                  <a:pt x="372052" y="279819"/>
                </a:lnTo>
                <a:lnTo>
                  <a:pt x="386796" y="238911"/>
                </a:lnTo>
                <a:lnTo>
                  <a:pt x="391972" y="194348"/>
                </a:lnTo>
                <a:lnTo>
                  <a:pt x="386796" y="149784"/>
                </a:lnTo>
                <a:lnTo>
                  <a:pt x="372052" y="108876"/>
                </a:lnTo>
                <a:lnTo>
                  <a:pt x="348917" y="72791"/>
                </a:lnTo>
                <a:lnTo>
                  <a:pt x="318566" y="42694"/>
                </a:lnTo>
                <a:lnTo>
                  <a:pt x="282177" y="19752"/>
                </a:lnTo>
                <a:lnTo>
                  <a:pt x="240924" y="5132"/>
                </a:lnTo>
                <a:lnTo>
                  <a:pt x="195986" y="0"/>
                </a:lnTo>
                <a:close/>
              </a:path>
            </a:pathLst>
          </a:custGeom>
          <a:solidFill>
            <a:srgbClr val="05CE7C"/>
          </a:solidFill>
        </p:spPr>
        <p:txBody>
          <a:bodyPr wrap="square" lIns="0" tIns="0" rIns="0" bIns="0" rtlCol="0"/>
          <a:lstStyle/>
          <a:p>
            <a:endParaRPr dirty="0"/>
          </a:p>
        </p:txBody>
      </p:sp>
      <p:sp>
        <p:nvSpPr>
          <p:cNvPr id="43" name="object 45">
            <a:extLst>
              <a:ext uri="{FF2B5EF4-FFF2-40B4-BE49-F238E27FC236}">
                <a16:creationId xmlns:a16="http://schemas.microsoft.com/office/drawing/2014/main" id="{C0C9AE4D-44BE-7F49-B77E-7F585C5BB332}"/>
              </a:ext>
            </a:extLst>
          </p:cNvPr>
          <p:cNvSpPr/>
          <p:nvPr/>
        </p:nvSpPr>
        <p:spPr>
          <a:xfrm>
            <a:off x="5401469" y="583897"/>
            <a:ext cx="589915" cy="362585"/>
          </a:xfrm>
          <a:custGeom>
            <a:avLst/>
            <a:gdLst/>
            <a:ahLst/>
            <a:cxnLst/>
            <a:rect l="l" t="t" r="r" b="b"/>
            <a:pathLst>
              <a:path w="589914" h="362585">
                <a:moveTo>
                  <a:pt x="244983" y="0"/>
                </a:moveTo>
                <a:lnTo>
                  <a:pt x="142532" y="0"/>
                </a:lnTo>
                <a:lnTo>
                  <a:pt x="120470" y="139"/>
                </a:lnTo>
                <a:lnTo>
                  <a:pt x="71823" y="8837"/>
                </a:lnTo>
                <a:lnTo>
                  <a:pt x="22897" y="38517"/>
                </a:lnTo>
                <a:lnTo>
                  <a:pt x="0" y="101600"/>
                </a:lnTo>
                <a:lnTo>
                  <a:pt x="1485" y="290055"/>
                </a:lnTo>
                <a:lnTo>
                  <a:pt x="50759" y="314072"/>
                </a:lnTo>
                <a:lnTo>
                  <a:pt x="181879" y="354101"/>
                </a:lnTo>
                <a:lnTo>
                  <a:pt x="369792" y="362107"/>
                </a:lnTo>
                <a:lnTo>
                  <a:pt x="589445" y="290055"/>
                </a:lnTo>
                <a:lnTo>
                  <a:pt x="589445" y="101600"/>
                </a:lnTo>
                <a:lnTo>
                  <a:pt x="588516" y="86783"/>
                </a:lnTo>
                <a:lnTo>
                  <a:pt x="586590" y="80975"/>
                </a:lnTo>
                <a:lnTo>
                  <a:pt x="301409" y="80975"/>
                </a:lnTo>
                <a:lnTo>
                  <a:pt x="244983" y="0"/>
                </a:lnTo>
                <a:close/>
              </a:path>
              <a:path w="589914" h="362585">
                <a:moveTo>
                  <a:pt x="476605" y="1473"/>
                </a:moveTo>
                <a:lnTo>
                  <a:pt x="357822" y="1473"/>
                </a:lnTo>
                <a:lnTo>
                  <a:pt x="301409" y="80975"/>
                </a:lnTo>
                <a:lnTo>
                  <a:pt x="586590" y="80975"/>
                </a:lnTo>
                <a:lnTo>
                  <a:pt x="577564" y="53746"/>
                </a:lnTo>
                <a:lnTo>
                  <a:pt x="544343" y="19604"/>
                </a:lnTo>
                <a:lnTo>
                  <a:pt x="476605" y="1473"/>
                </a:lnTo>
                <a:close/>
              </a:path>
            </a:pathLst>
          </a:custGeom>
          <a:solidFill>
            <a:srgbClr val="05CE7C"/>
          </a:solidFill>
        </p:spPr>
        <p:txBody>
          <a:bodyPr wrap="square" lIns="0" tIns="0" rIns="0" bIns="0" rtlCol="0"/>
          <a:lstStyle/>
          <a:p>
            <a:endParaRPr dirty="0"/>
          </a:p>
        </p:txBody>
      </p:sp>
      <p:sp>
        <p:nvSpPr>
          <p:cNvPr id="44" name="object 46">
            <a:extLst>
              <a:ext uri="{FF2B5EF4-FFF2-40B4-BE49-F238E27FC236}">
                <a16:creationId xmlns:a16="http://schemas.microsoft.com/office/drawing/2014/main" id="{2160B2A7-2FFA-8B4A-A18F-3ED424C92B3D}"/>
              </a:ext>
            </a:extLst>
          </p:cNvPr>
          <p:cNvSpPr txBox="1"/>
          <p:nvPr/>
        </p:nvSpPr>
        <p:spPr>
          <a:xfrm>
            <a:off x="5446066" y="722112"/>
            <a:ext cx="500380" cy="398145"/>
          </a:xfrm>
          <a:prstGeom prst="rect">
            <a:avLst/>
          </a:prstGeom>
        </p:spPr>
        <p:txBody>
          <a:bodyPr vert="horz" wrap="square" lIns="0" tIns="12700" rIns="0" bIns="0" rtlCol="0">
            <a:spAutoFit/>
          </a:bodyPr>
          <a:lstStyle/>
          <a:p>
            <a:pPr algn="ctr">
              <a:lnSpc>
                <a:spcPct val="100000"/>
              </a:lnSpc>
              <a:spcBef>
                <a:spcPts val="100"/>
              </a:spcBef>
            </a:pPr>
            <a:r>
              <a:rPr sz="800" spc="-55" dirty="0">
                <a:solidFill>
                  <a:srgbClr val="FFFFFF"/>
                </a:solidFill>
                <a:latin typeface="Arial"/>
                <a:cs typeface="Arial"/>
              </a:rPr>
              <a:t>YOU</a:t>
            </a:r>
            <a:endParaRPr sz="800" dirty="0">
              <a:latin typeface="Arial"/>
              <a:cs typeface="Arial"/>
            </a:endParaRPr>
          </a:p>
          <a:p>
            <a:pPr>
              <a:lnSpc>
                <a:spcPct val="100000"/>
              </a:lnSpc>
              <a:spcBef>
                <a:spcPts val="30"/>
              </a:spcBef>
            </a:pPr>
            <a:endParaRPr sz="850" dirty="0">
              <a:latin typeface="Times New Roman"/>
              <a:cs typeface="Times New Roman"/>
            </a:endParaRPr>
          </a:p>
          <a:p>
            <a:pPr algn="ctr">
              <a:lnSpc>
                <a:spcPct val="100000"/>
              </a:lnSpc>
            </a:pPr>
            <a:r>
              <a:rPr sz="800" b="1" spc="-114" dirty="0">
                <a:latin typeface="Arial"/>
                <a:cs typeface="Arial"/>
              </a:rPr>
              <a:t>Active</a:t>
            </a:r>
            <a:r>
              <a:rPr sz="800" b="1" spc="-175" dirty="0">
                <a:latin typeface="Arial"/>
                <a:cs typeface="Arial"/>
              </a:rPr>
              <a:t> </a:t>
            </a:r>
            <a:r>
              <a:rPr sz="800" b="1" spc="-95" dirty="0">
                <a:latin typeface="Arial"/>
                <a:cs typeface="Arial"/>
              </a:rPr>
              <a:t>75/150</a:t>
            </a:r>
            <a:endParaRPr sz="800" dirty="0">
              <a:latin typeface="Arial"/>
              <a:cs typeface="Arial"/>
            </a:endParaRPr>
          </a:p>
        </p:txBody>
      </p:sp>
      <p:sp>
        <p:nvSpPr>
          <p:cNvPr id="9" name="Rectangle 8">
            <a:extLst>
              <a:ext uri="{FF2B5EF4-FFF2-40B4-BE49-F238E27FC236}">
                <a16:creationId xmlns:a16="http://schemas.microsoft.com/office/drawing/2014/main" id="{345A1371-D0C4-C545-A3FF-D7093E60DC28}"/>
              </a:ext>
            </a:extLst>
          </p:cNvPr>
          <p:cNvSpPr/>
          <p:nvPr/>
        </p:nvSpPr>
        <p:spPr>
          <a:xfrm>
            <a:off x="592415" y="2142277"/>
            <a:ext cx="10464691" cy="1169551"/>
          </a:xfrm>
          <a:prstGeom prst="rect">
            <a:avLst/>
          </a:prstGeom>
        </p:spPr>
        <p:txBody>
          <a:bodyPr wrap="square">
            <a:spAutoFit/>
          </a:bodyPr>
          <a:lstStyle/>
          <a:p>
            <a:r>
              <a:rPr lang="en-US" sz="1400" dirty="0">
                <a:latin typeface="Arial"/>
                <a:cs typeface="Arial"/>
              </a:rPr>
              <a:t>All of your personally enrolled distributors make a new sponsor tree leg. </a:t>
            </a:r>
          </a:p>
          <a:p>
            <a:r>
              <a:rPr lang="en-US" sz="1400" dirty="0">
                <a:latin typeface="Arial"/>
                <a:cs typeface="Arial"/>
              </a:rPr>
              <a:t>Fast Start Commissions are paid for the initial order of your Personally Sponsored Distributors.</a:t>
            </a:r>
          </a:p>
          <a:p>
            <a:r>
              <a:rPr lang="en-US" sz="1400" dirty="0">
                <a:latin typeface="Arial"/>
                <a:cs typeface="Arial"/>
              </a:rPr>
              <a:t>A Builder 500 leg is a sponsor tree leg where someone in the leg reaches the rank of Builder 500 or above.</a:t>
            </a:r>
          </a:p>
          <a:p>
            <a:r>
              <a:rPr lang="en-US" sz="1400" dirty="0">
                <a:latin typeface="Arial"/>
                <a:cs typeface="Arial"/>
              </a:rPr>
              <a:t>Starting at the rank of Bronze qualifications are determined by how many Builder 500 legs you have.</a:t>
            </a:r>
          </a:p>
          <a:p>
            <a:r>
              <a:rPr lang="en-US" sz="1400" dirty="0">
                <a:latin typeface="Arial"/>
                <a:cs typeface="Arial"/>
              </a:rPr>
              <a:t>Starting at the rank of Black Diamond qualifications are determined by how much volume you have in your sponsor tree.</a:t>
            </a:r>
            <a:endParaRPr lang="en-US" sz="1400" dirty="0"/>
          </a:p>
        </p:txBody>
      </p:sp>
      <p:pic>
        <p:nvPicPr>
          <p:cNvPr id="10" name="Picture 9">
            <a:extLst>
              <a:ext uri="{FF2B5EF4-FFF2-40B4-BE49-F238E27FC236}">
                <a16:creationId xmlns:a16="http://schemas.microsoft.com/office/drawing/2014/main" id="{172D8594-7017-5447-BD85-C16AB9120AD9}"/>
              </a:ext>
            </a:extLst>
          </p:cNvPr>
          <p:cNvPicPr>
            <a:picLocks noChangeAspect="1"/>
          </p:cNvPicPr>
          <p:nvPr/>
        </p:nvPicPr>
        <p:blipFill>
          <a:blip r:embed="rId2"/>
          <a:stretch>
            <a:fillRect/>
          </a:stretch>
        </p:blipFill>
        <p:spPr>
          <a:xfrm>
            <a:off x="3450416" y="3452870"/>
            <a:ext cx="4760067" cy="2365346"/>
          </a:xfrm>
          <a:prstGeom prst="rect">
            <a:avLst/>
          </a:prstGeom>
        </p:spPr>
      </p:pic>
      <p:sp>
        <p:nvSpPr>
          <p:cNvPr id="16" name="Rectangle 15">
            <a:extLst>
              <a:ext uri="{FF2B5EF4-FFF2-40B4-BE49-F238E27FC236}">
                <a16:creationId xmlns:a16="http://schemas.microsoft.com/office/drawing/2014/main" id="{B12D30EE-0112-5A45-8175-59CF8B5840FD}"/>
              </a:ext>
            </a:extLst>
          </p:cNvPr>
          <p:cNvSpPr/>
          <p:nvPr/>
        </p:nvSpPr>
        <p:spPr>
          <a:xfrm>
            <a:off x="225502" y="5818216"/>
            <a:ext cx="10831604" cy="954107"/>
          </a:xfrm>
          <a:prstGeom prst="rect">
            <a:avLst/>
          </a:prstGeom>
        </p:spPr>
        <p:txBody>
          <a:bodyPr wrap="square">
            <a:spAutoFit/>
          </a:bodyPr>
          <a:lstStyle/>
          <a:p>
            <a:r>
              <a:rPr lang="en-US" sz="1400" dirty="0">
                <a:latin typeface="Arial"/>
                <a:cs typeface="Arial"/>
              </a:rPr>
              <a:t>Your binary tree is based on placement. You have two placement legs. Your Left team and your Right team. Some of these distributors may have been sponsored by distributors in your Upline. This is called Spillover. </a:t>
            </a:r>
          </a:p>
          <a:p>
            <a:r>
              <a:rPr lang="en-US" sz="1400" dirty="0">
                <a:latin typeface="Arial"/>
                <a:cs typeface="Arial"/>
              </a:rPr>
              <a:t>Starting at the rank of Builder 500 and above qualifications are determined by how much volume is on each team.</a:t>
            </a:r>
          </a:p>
          <a:p>
            <a:r>
              <a:rPr lang="en-US" sz="1400" dirty="0">
                <a:latin typeface="Arial"/>
                <a:cs typeface="Arial"/>
              </a:rPr>
              <a:t>Team Commissions are paid based on your Binary team volume.</a:t>
            </a:r>
            <a:endParaRPr lang="en-US" sz="1400" dirty="0"/>
          </a:p>
        </p:txBody>
      </p:sp>
      <p:sp>
        <p:nvSpPr>
          <p:cNvPr id="52" name="object 43">
            <a:extLst>
              <a:ext uri="{FF2B5EF4-FFF2-40B4-BE49-F238E27FC236}">
                <a16:creationId xmlns:a16="http://schemas.microsoft.com/office/drawing/2014/main" id="{92990ECF-51BF-7F47-9546-2DEA48700B6F}"/>
              </a:ext>
            </a:extLst>
          </p:cNvPr>
          <p:cNvSpPr txBox="1"/>
          <p:nvPr/>
        </p:nvSpPr>
        <p:spPr>
          <a:xfrm>
            <a:off x="724125" y="3486249"/>
            <a:ext cx="3583549" cy="825867"/>
          </a:xfrm>
          <a:prstGeom prst="rect">
            <a:avLst/>
          </a:prstGeom>
        </p:spPr>
        <p:txBody>
          <a:bodyPr vert="horz" wrap="square" lIns="0" tIns="12700" rIns="0" bIns="0" rtlCol="0">
            <a:spAutoFit/>
          </a:bodyPr>
          <a:lstStyle/>
          <a:p>
            <a:pPr marL="12700">
              <a:lnSpc>
                <a:spcPct val="100000"/>
              </a:lnSpc>
              <a:spcBef>
                <a:spcPts val="100"/>
              </a:spcBef>
            </a:pPr>
            <a:r>
              <a:rPr lang="en-US" sz="2000" b="1" dirty="0">
                <a:solidFill>
                  <a:srgbClr val="05CE7C"/>
                </a:solidFill>
                <a:latin typeface="Arial"/>
                <a:cs typeface="Arial"/>
              </a:rPr>
              <a:t>BINARY TREE</a:t>
            </a:r>
          </a:p>
          <a:p>
            <a:pPr marL="12700">
              <a:lnSpc>
                <a:spcPct val="100000"/>
              </a:lnSpc>
              <a:spcBef>
                <a:spcPts val="100"/>
              </a:spcBef>
            </a:pPr>
            <a:r>
              <a:rPr lang="en-US" sz="1600" dirty="0">
                <a:latin typeface="Arial"/>
                <a:cs typeface="Arial"/>
              </a:rPr>
              <a:t>Placement of all Customers and Distributors regardless of Sponsor</a:t>
            </a:r>
            <a:endParaRPr sz="1600" dirty="0">
              <a:latin typeface="Arial"/>
              <a:cs typeface="Arial"/>
            </a:endParaRPr>
          </a:p>
        </p:txBody>
      </p:sp>
    </p:spTree>
    <p:extLst>
      <p:ext uri="{BB962C8B-B14F-4D97-AF65-F5344CB8AC3E}">
        <p14:creationId xmlns:p14="http://schemas.microsoft.com/office/powerpoint/2010/main" val="1226439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duplic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974" y="740780"/>
            <a:ext cx="6742715" cy="5062483"/>
          </a:xfrm>
          <a:prstGeom prst="rect">
            <a:avLst/>
          </a:prstGeom>
        </p:spPr>
      </p:pic>
      <p:pic>
        <p:nvPicPr>
          <p:cNvPr id="3" name="Picture 2">
            <a:extLst>
              <a:ext uri="{FF2B5EF4-FFF2-40B4-BE49-F238E27FC236}">
                <a16:creationId xmlns:a16="http://schemas.microsoft.com/office/drawing/2014/main" id="{F62417D2-58B7-5142-8799-7F6B0007C6E4}"/>
              </a:ext>
            </a:extLst>
          </p:cNvPr>
          <p:cNvPicPr>
            <a:picLocks noChangeAspect="1"/>
          </p:cNvPicPr>
          <p:nvPr/>
        </p:nvPicPr>
        <p:blipFill rotWithShape="1">
          <a:blip r:embed="rId3"/>
          <a:srcRect l="18092" r="17478" b="40716"/>
          <a:stretch/>
        </p:blipFill>
        <p:spPr>
          <a:xfrm>
            <a:off x="1176801" y="952791"/>
            <a:ext cx="3151163" cy="1863971"/>
          </a:xfrm>
          <a:prstGeom prst="rect">
            <a:avLst/>
          </a:prstGeom>
        </p:spPr>
      </p:pic>
      <p:pic>
        <p:nvPicPr>
          <p:cNvPr id="5" name="Picture 4">
            <a:extLst>
              <a:ext uri="{FF2B5EF4-FFF2-40B4-BE49-F238E27FC236}">
                <a16:creationId xmlns:a16="http://schemas.microsoft.com/office/drawing/2014/main" id="{CA6A13F9-8E3B-D048-B5E7-A5E897953AD1}"/>
              </a:ext>
            </a:extLst>
          </p:cNvPr>
          <p:cNvPicPr>
            <a:picLocks noChangeAspect="1"/>
          </p:cNvPicPr>
          <p:nvPr/>
        </p:nvPicPr>
        <p:blipFill rotWithShape="1">
          <a:blip r:embed="rId3"/>
          <a:srcRect b="21924"/>
          <a:stretch/>
        </p:blipFill>
        <p:spPr>
          <a:xfrm>
            <a:off x="306950" y="3657333"/>
            <a:ext cx="4890867" cy="2454814"/>
          </a:xfrm>
          <a:prstGeom prst="rect">
            <a:avLst/>
          </a:prstGeom>
        </p:spPr>
      </p:pic>
      <p:sp>
        <p:nvSpPr>
          <p:cNvPr id="2" name="TextBox 1">
            <a:extLst>
              <a:ext uri="{FF2B5EF4-FFF2-40B4-BE49-F238E27FC236}">
                <a16:creationId xmlns:a16="http://schemas.microsoft.com/office/drawing/2014/main" id="{FCE9271F-2967-144D-AEA8-21A46B1C7CA5}"/>
              </a:ext>
            </a:extLst>
          </p:cNvPr>
          <p:cNvSpPr txBox="1"/>
          <p:nvPr/>
        </p:nvSpPr>
        <p:spPr>
          <a:xfrm>
            <a:off x="1280160" y="3071966"/>
            <a:ext cx="3615397" cy="400110"/>
          </a:xfrm>
          <a:prstGeom prst="rect">
            <a:avLst/>
          </a:prstGeom>
          <a:noFill/>
        </p:spPr>
        <p:txBody>
          <a:bodyPr wrap="square" rtlCol="0">
            <a:spAutoFit/>
          </a:bodyPr>
          <a:lstStyle/>
          <a:p>
            <a:r>
              <a:rPr lang="en-US" sz="2000" dirty="0"/>
              <a:t>GET ACTIVE &amp; QUALIFIED</a:t>
            </a:r>
          </a:p>
        </p:txBody>
      </p:sp>
      <p:sp>
        <p:nvSpPr>
          <p:cNvPr id="6" name="TextBox 5">
            <a:extLst>
              <a:ext uri="{FF2B5EF4-FFF2-40B4-BE49-F238E27FC236}">
                <a16:creationId xmlns:a16="http://schemas.microsoft.com/office/drawing/2014/main" id="{B87010DC-3396-864D-A0E8-281F0110BA78}"/>
              </a:ext>
            </a:extLst>
          </p:cNvPr>
          <p:cNvSpPr txBox="1"/>
          <p:nvPr/>
        </p:nvSpPr>
        <p:spPr>
          <a:xfrm>
            <a:off x="867045" y="6227048"/>
            <a:ext cx="3873767" cy="400110"/>
          </a:xfrm>
          <a:prstGeom prst="rect">
            <a:avLst/>
          </a:prstGeom>
          <a:noFill/>
        </p:spPr>
        <p:txBody>
          <a:bodyPr wrap="square" rtlCol="0">
            <a:spAutoFit/>
          </a:bodyPr>
          <a:lstStyle/>
          <a:p>
            <a:pPr algn="ctr"/>
            <a:r>
              <a:rPr lang="en-US" sz="2000" dirty="0"/>
              <a:t>HELP YOUR PEOPLE QUALIFY</a:t>
            </a:r>
          </a:p>
        </p:txBody>
      </p:sp>
      <p:sp>
        <p:nvSpPr>
          <p:cNvPr id="7" name="TextBox 6">
            <a:extLst>
              <a:ext uri="{FF2B5EF4-FFF2-40B4-BE49-F238E27FC236}">
                <a16:creationId xmlns:a16="http://schemas.microsoft.com/office/drawing/2014/main" id="{7B8FD620-3553-DF4C-9CCC-EB7FB99C52D0}"/>
              </a:ext>
            </a:extLst>
          </p:cNvPr>
          <p:cNvSpPr txBox="1"/>
          <p:nvPr/>
        </p:nvSpPr>
        <p:spPr>
          <a:xfrm>
            <a:off x="7148563" y="5419649"/>
            <a:ext cx="3873767" cy="1384995"/>
          </a:xfrm>
          <a:prstGeom prst="rect">
            <a:avLst/>
          </a:prstGeom>
          <a:noFill/>
        </p:spPr>
        <p:txBody>
          <a:bodyPr wrap="square" rtlCol="0">
            <a:spAutoFit/>
          </a:bodyPr>
          <a:lstStyle/>
          <a:p>
            <a:r>
              <a:rPr lang="en-US" sz="2400" dirty="0"/>
              <a:t>DUPLICATE TO INFINITY</a:t>
            </a:r>
          </a:p>
          <a:p>
            <a:r>
              <a:rPr lang="en-US" sz="2000" dirty="0"/>
              <a:t>The More People You Help</a:t>
            </a:r>
          </a:p>
          <a:p>
            <a:r>
              <a:rPr lang="en-US" sz="2000" dirty="0"/>
              <a:t>The More Volume You Have</a:t>
            </a:r>
          </a:p>
          <a:p>
            <a:r>
              <a:rPr lang="en-US" sz="2000" dirty="0"/>
              <a:t>The Faster You Rank Up</a:t>
            </a:r>
          </a:p>
        </p:txBody>
      </p:sp>
      <p:sp>
        <p:nvSpPr>
          <p:cNvPr id="8" name="TextBox 7">
            <a:extLst>
              <a:ext uri="{FF2B5EF4-FFF2-40B4-BE49-F238E27FC236}">
                <a16:creationId xmlns:a16="http://schemas.microsoft.com/office/drawing/2014/main" id="{D56C7B0A-6E50-724E-A42C-4FAF4FE57C0D}"/>
              </a:ext>
            </a:extLst>
          </p:cNvPr>
          <p:cNvSpPr txBox="1"/>
          <p:nvPr/>
        </p:nvSpPr>
        <p:spPr>
          <a:xfrm>
            <a:off x="1677273" y="1294080"/>
            <a:ext cx="1209822" cy="523220"/>
          </a:xfrm>
          <a:prstGeom prst="rect">
            <a:avLst/>
          </a:prstGeom>
          <a:noFill/>
        </p:spPr>
        <p:txBody>
          <a:bodyPr wrap="square" rtlCol="0">
            <a:spAutoFit/>
          </a:bodyPr>
          <a:lstStyle/>
          <a:p>
            <a:r>
              <a:rPr lang="en-US" sz="2800" b="1" dirty="0">
                <a:solidFill>
                  <a:schemeClr val="accent2">
                    <a:lumMod val="75000"/>
                  </a:schemeClr>
                </a:solidFill>
              </a:rPr>
              <a:t>$</a:t>
            </a:r>
          </a:p>
        </p:txBody>
      </p:sp>
      <p:sp>
        <p:nvSpPr>
          <p:cNvPr id="9" name="TextBox 8">
            <a:extLst>
              <a:ext uri="{FF2B5EF4-FFF2-40B4-BE49-F238E27FC236}">
                <a16:creationId xmlns:a16="http://schemas.microsoft.com/office/drawing/2014/main" id="{61680E73-CB7A-9D46-9716-BDE44423913E}"/>
              </a:ext>
            </a:extLst>
          </p:cNvPr>
          <p:cNvSpPr txBox="1"/>
          <p:nvPr/>
        </p:nvSpPr>
        <p:spPr>
          <a:xfrm>
            <a:off x="3564147" y="1246256"/>
            <a:ext cx="1209822" cy="523220"/>
          </a:xfrm>
          <a:prstGeom prst="rect">
            <a:avLst/>
          </a:prstGeom>
          <a:noFill/>
        </p:spPr>
        <p:txBody>
          <a:bodyPr wrap="square" rtlCol="0">
            <a:spAutoFit/>
          </a:bodyPr>
          <a:lstStyle/>
          <a:p>
            <a:r>
              <a:rPr lang="en-US" sz="2800" b="1" dirty="0">
                <a:solidFill>
                  <a:schemeClr val="accent2">
                    <a:lumMod val="75000"/>
                  </a:schemeClr>
                </a:solidFill>
              </a:rPr>
              <a:t>$</a:t>
            </a:r>
          </a:p>
        </p:txBody>
      </p:sp>
      <p:sp>
        <p:nvSpPr>
          <p:cNvPr id="10" name="TextBox 9">
            <a:extLst>
              <a:ext uri="{FF2B5EF4-FFF2-40B4-BE49-F238E27FC236}">
                <a16:creationId xmlns:a16="http://schemas.microsoft.com/office/drawing/2014/main" id="{3C7C9E0F-3204-584C-BA01-08116B314569}"/>
              </a:ext>
            </a:extLst>
          </p:cNvPr>
          <p:cNvSpPr txBox="1"/>
          <p:nvPr/>
        </p:nvSpPr>
        <p:spPr>
          <a:xfrm>
            <a:off x="927285" y="3840161"/>
            <a:ext cx="1209822" cy="707886"/>
          </a:xfrm>
          <a:prstGeom prst="rect">
            <a:avLst/>
          </a:prstGeom>
          <a:noFill/>
        </p:spPr>
        <p:txBody>
          <a:bodyPr wrap="square" rtlCol="0">
            <a:spAutoFit/>
          </a:bodyPr>
          <a:lstStyle/>
          <a:p>
            <a:r>
              <a:rPr lang="en-US" sz="4000" b="1" dirty="0">
                <a:solidFill>
                  <a:schemeClr val="accent2">
                    <a:lumMod val="75000"/>
                  </a:schemeClr>
                </a:solidFill>
              </a:rPr>
              <a:t>$$</a:t>
            </a:r>
          </a:p>
        </p:txBody>
      </p:sp>
      <p:sp>
        <p:nvSpPr>
          <p:cNvPr id="12" name="TextBox 11">
            <a:extLst>
              <a:ext uri="{FF2B5EF4-FFF2-40B4-BE49-F238E27FC236}">
                <a16:creationId xmlns:a16="http://schemas.microsoft.com/office/drawing/2014/main" id="{EB82B560-C962-0B4B-B179-C5DE5D6C54E8}"/>
              </a:ext>
            </a:extLst>
          </p:cNvPr>
          <p:cNvSpPr txBox="1"/>
          <p:nvPr/>
        </p:nvSpPr>
        <p:spPr>
          <a:xfrm>
            <a:off x="3847944" y="3840161"/>
            <a:ext cx="1209822" cy="707886"/>
          </a:xfrm>
          <a:prstGeom prst="rect">
            <a:avLst/>
          </a:prstGeom>
          <a:noFill/>
        </p:spPr>
        <p:txBody>
          <a:bodyPr wrap="square" rtlCol="0">
            <a:spAutoFit/>
          </a:bodyPr>
          <a:lstStyle/>
          <a:p>
            <a:r>
              <a:rPr lang="en-US" sz="4000" b="1" dirty="0">
                <a:solidFill>
                  <a:schemeClr val="accent2">
                    <a:lumMod val="75000"/>
                  </a:schemeClr>
                </a:solidFill>
              </a:rPr>
              <a:t>$$</a:t>
            </a:r>
          </a:p>
        </p:txBody>
      </p:sp>
      <p:sp>
        <p:nvSpPr>
          <p:cNvPr id="13" name="TextBox 12">
            <a:extLst>
              <a:ext uri="{FF2B5EF4-FFF2-40B4-BE49-F238E27FC236}">
                <a16:creationId xmlns:a16="http://schemas.microsoft.com/office/drawing/2014/main" id="{D2436C16-D26C-6546-9B59-A4645A3A7A70}"/>
              </a:ext>
            </a:extLst>
          </p:cNvPr>
          <p:cNvSpPr txBox="1"/>
          <p:nvPr/>
        </p:nvSpPr>
        <p:spPr>
          <a:xfrm>
            <a:off x="5979721" y="1176289"/>
            <a:ext cx="1780958" cy="1015663"/>
          </a:xfrm>
          <a:prstGeom prst="rect">
            <a:avLst/>
          </a:prstGeom>
          <a:noFill/>
        </p:spPr>
        <p:txBody>
          <a:bodyPr wrap="square" rtlCol="0">
            <a:spAutoFit/>
          </a:bodyPr>
          <a:lstStyle/>
          <a:p>
            <a:r>
              <a:rPr lang="en-US" sz="6000" b="1" dirty="0">
                <a:solidFill>
                  <a:schemeClr val="accent2">
                    <a:lumMod val="75000"/>
                  </a:schemeClr>
                </a:solidFill>
              </a:rPr>
              <a:t>$$$</a:t>
            </a:r>
          </a:p>
        </p:txBody>
      </p:sp>
      <p:sp>
        <p:nvSpPr>
          <p:cNvPr id="15" name="TextBox 14">
            <a:extLst>
              <a:ext uri="{FF2B5EF4-FFF2-40B4-BE49-F238E27FC236}">
                <a16:creationId xmlns:a16="http://schemas.microsoft.com/office/drawing/2014/main" id="{0BB6D1EF-CB9E-5842-8283-4D8DEB09C7E7}"/>
              </a:ext>
            </a:extLst>
          </p:cNvPr>
          <p:cNvSpPr txBox="1"/>
          <p:nvPr/>
        </p:nvSpPr>
        <p:spPr>
          <a:xfrm>
            <a:off x="9698445" y="1176289"/>
            <a:ext cx="1563723" cy="1015663"/>
          </a:xfrm>
          <a:prstGeom prst="rect">
            <a:avLst/>
          </a:prstGeom>
          <a:noFill/>
        </p:spPr>
        <p:txBody>
          <a:bodyPr wrap="square" rtlCol="0">
            <a:spAutoFit/>
          </a:bodyPr>
          <a:lstStyle/>
          <a:p>
            <a:r>
              <a:rPr lang="en-US" sz="6000" b="1" dirty="0">
                <a:solidFill>
                  <a:schemeClr val="accent2">
                    <a:lumMod val="75000"/>
                  </a:schemeClr>
                </a:solidFill>
              </a:rPr>
              <a:t>$$$</a:t>
            </a:r>
          </a:p>
        </p:txBody>
      </p:sp>
      <p:sp>
        <p:nvSpPr>
          <p:cNvPr id="4" name="TextBox 3">
            <a:extLst>
              <a:ext uri="{FF2B5EF4-FFF2-40B4-BE49-F238E27FC236}">
                <a16:creationId xmlns:a16="http://schemas.microsoft.com/office/drawing/2014/main" id="{1CBE18F8-9CF5-8D4C-AEF9-A950A798DDA9}"/>
              </a:ext>
            </a:extLst>
          </p:cNvPr>
          <p:cNvSpPr txBox="1"/>
          <p:nvPr/>
        </p:nvSpPr>
        <p:spPr>
          <a:xfrm>
            <a:off x="306950" y="98554"/>
            <a:ext cx="11441828" cy="584775"/>
          </a:xfrm>
          <a:prstGeom prst="rect">
            <a:avLst/>
          </a:prstGeom>
          <a:noFill/>
        </p:spPr>
        <p:txBody>
          <a:bodyPr wrap="square" rtlCol="0">
            <a:spAutoFit/>
          </a:bodyPr>
          <a:lstStyle/>
          <a:p>
            <a:pPr algn="ctr"/>
            <a:r>
              <a:rPr lang="en-US" sz="3200" dirty="0"/>
              <a:t>GROW Your TEAM… GROW Your VOLUME… GROW Your Rank</a:t>
            </a:r>
          </a:p>
        </p:txBody>
      </p:sp>
    </p:spTree>
    <p:extLst>
      <p:ext uri="{BB962C8B-B14F-4D97-AF65-F5344CB8AC3E}">
        <p14:creationId xmlns:p14="http://schemas.microsoft.com/office/powerpoint/2010/main" val="155657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66954"/>
            <a:ext cx="6786538" cy="682174"/>
          </a:xfrm>
          <a:prstGeom prst="rect">
            <a:avLst/>
          </a:prstGeom>
          <a:noFill/>
        </p:spPr>
        <p:txBody>
          <a:bodyPr wrap="none" rtlCol="0">
            <a:spAutoFit/>
          </a:bodyPr>
          <a:lstStyle/>
          <a:p>
            <a:r>
              <a:rPr lang="en-US" sz="3833" dirty="0">
                <a:latin typeface="Helvetica LT Std Black"/>
                <a:cs typeface="Helvetica LT Std Black"/>
              </a:rPr>
              <a:t>FAST START COMMISSIONS</a:t>
            </a:r>
          </a:p>
        </p:txBody>
      </p:sp>
      <p:pic>
        <p:nvPicPr>
          <p:cNvPr id="3" name="Picture 2" descr="page7_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1248833"/>
            <a:ext cx="6350000" cy="3989917"/>
          </a:xfrm>
          <a:prstGeom prst="rect">
            <a:avLst/>
          </a:prstGeom>
        </p:spPr>
      </p:pic>
      <p:pic>
        <p:nvPicPr>
          <p:cNvPr id="4" name="Picture 3" descr="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833" y="1936750"/>
            <a:ext cx="1005417" cy="444500"/>
          </a:xfrm>
          <a:prstGeom prst="rect">
            <a:avLst/>
          </a:prstGeom>
        </p:spPr>
      </p:pic>
      <p:pic>
        <p:nvPicPr>
          <p:cNvPr id="5" name="Picture 4" descr="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7833" y="1936750"/>
            <a:ext cx="1100667" cy="444500"/>
          </a:xfrm>
          <a:prstGeom prst="rect">
            <a:avLst/>
          </a:prstGeom>
        </p:spPr>
      </p:pic>
      <p:sp>
        <p:nvSpPr>
          <p:cNvPr id="6" name="TextBox 5"/>
          <p:cNvSpPr txBox="1"/>
          <p:nvPr/>
        </p:nvSpPr>
        <p:spPr>
          <a:xfrm>
            <a:off x="3765711" y="1270001"/>
            <a:ext cx="1534394" cy="634661"/>
          </a:xfrm>
          <a:prstGeom prst="rect">
            <a:avLst/>
          </a:prstGeom>
          <a:noFill/>
        </p:spPr>
        <p:txBody>
          <a:bodyPr wrap="none" rtlCol="0">
            <a:spAutoFit/>
          </a:bodyPr>
          <a:lstStyle/>
          <a:p>
            <a:pPr algn="ctr">
              <a:lnSpc>
                <a:spcPct val="90000"/>
              </a:lnSpc>
            </a:pPr>
            <a:r>
              <a:rPr lang="en-US" sz="2083" b="1" dirty="0">
                <a:latin typeface="Arial"/>
                <a:cs typeface="Arial"/>
              </a:rPr>
              <a:t>ACTIVE 75</a:t>
            </a:r>
            <a:br>
              <a:rPr lang="en-US" sz="2000" b="1" dirty="0">
                <a:latin typeface="Arial"/>
                <a:cs typeface="Arial"/>
              </a:rPr>
            </a:br>
            <a:r>
              <a:rPr lang="en-US" sz="1833" dirty="0">
                <a:latin typeface="Arial"/>
                <a:cs typeface="Arial"/>
              </a:rPr>
              <a:t>YOU EARN</a:t>
            </a:r>
          </a:p>
        </p:txBody>
      </p:sp>
      <p:sp>
        <p:nvSpPr>
          <p:cNvPr id="7" name="TextBox 6"/>
          <p:cNvSpPr txBox="1"/>
          <p:nvPr/>
        </p:nvSpPr>
        <p:spPr>
          <a:xfrm>
            <a:off x="4141288" y="2402731"/>
            <a:ext cx="813043" cy="346185"/>
          </a:xfrm>
          <a:prstGeom prst="rect">
            <a:avLst/>
          </a:prstGeom>
          <a:noFill/>
        </p:spPr>
        <p:txBody>
          <a:bodyPr wrap="none" rtlCol="0">
            <a:spAutoFit/>
          </a:bodyPr>
          <a:lstStyle/>
          <a:p>
            <a:pPr algn="ctr">
              <a:lnSpc>
                <a:spcPct val="90000"/>
              </a:lnSpc>
            </a:pPr>
            <a:r>
              <a:rPr lang="en-US" sz="1833" dirty="0">
                <a:latin typeface="Arial"/>
                <a:cs typeface="Arial"/>
              </a:rPr>
              <a:t>(FSC)</a:t>
            </a:r>
          </a:p>
        </p:txBody>
      </p:sp>
      <p:sp>
        <p:nvSpPr>
          <p:cNvPr id="8" name="TextBox 7"/>
          <p:cNvSpPr txBox="1"/>
          <p:nvPr/>
        </p:nvSpPr>
        <p:spPr>
          <a:xfrm>
            <a:off x="6887338" y="1270001"/>
            <a:ext cx="1683474" cy="634661"/>
          </a:xfrm>
          <a:prstGeom prst="rect">
            <a:avLst/>
          </a:prstGeom>
          <a:noFill/>
        </p:spPr>
        <p:txBody>
          <a:bodyPr wrap="none" rtlCol="0">
            <a:spAutoFit/>
          </a:bodyPr>
          <a:lstStyle/>
          <a:p>
            <a:pPr algn="ctr">
              <a:lnSpc>
                <a:spcPct val="90000"/>
              </a:lnSpc>
            </a:pPr>
            <a:r>
              <a:rPr lang="en-US" sz="2083" b="1" dirty="0">
                <a:latin typeface="Arial"/>
                <a:cs typeface="Arial"/>
              </a:rPr>
              <a:t>ACTIVE 150</a:t>
            </a:r>
            <a:br>
              <a:rPr lang="en-US" sz="2000" b="1" dirty="0">
                <a:latin typeface="Arial"/>
                <a:cs typeface="Arial"/>
              </a:rPr>
            </a:br>
            <a:r>
              <a:rPr lang="en-US" sz="1833" dirty="0">
                <a:latin typeface="Arial"/>
                <a:cs typeface="Arial"/>
              </a:rPr>
              <a:t>YOU EARN</a:t>
            </a:r>
          </a:p>
        </p:txBody>
      </p:sp>
      <p:sp>
        <p:nvSpPr>
          <p:cNvPr id="9" name="TextBox 8"/>
          <p:cNvSpPr txBox="1"/>
          <p:nvPr/>
        </p:nvSpPr>
        <p:spPr>
          <a:xfrm>
            <a:off x="7337455" y="2402731"/>
            <a:ext cx="813043" cy="346185"/>
          </a:xfrm>
          <a:prstGeom prst="rect">
            <a:avLst/>
          </a:prstGeom>
          <a:noFill/>
        </p:spPr>
        <p:txBody>
          <a:bodyPr wrap="none" rtlCol="0">
            <a:spAutoFit/>
          </a:bodyPr>
          <a:lstStyle/>
          <a:p>
            <a:pPr algn="ctr">
              <a:lnSpc>
                <a:spcPct val="90000"/>
              </a:lnSpc>
            </a:pPr>
            <a:r>
              <a:rPr lang="en-US" sz="1833" dirty="0">
                <a:latin typeface="Arial"/>
                <a:cs typeface="Arial"/>
              </a:rPr>
              <a:t>(FSC)</a:t>
            </a:r>
          </a:p>
        </p:txBody>
      </p:sp>
      <p:sp>
        <p:nvSpPr>
          <p:cNvPr id="10" name="Rectangle 9"/>
          <p:cNvSpPr/>
          <p:nvPr/>
        </p:nvSpPr>
        <p:spPr>
          <a:xfrm>
            <a:off x="2559382" y="3358745"/>
            <a:ext cx="1885618" cy="507831"/>
          </a:xfrm>
          <a:prstGeom prst="rect">
            <a:avLst/>
          </a:prstGeom>
        </p:spPr>
        <p:txBody>
          <a:bodyPr wrap="square">
            <a:spAutoFit/>
          </a:bodyPr>
          <a:lstStyle/>
          <a:p>
            <a:pPr algn="ctr">
              <a:lnSpc>
                <a:spcPct val="90000"/>
              </a:lnSpc>
            </a:pPr>
            <a:r>
              <a:rPr lang="en-US" sz="1500" b="1" dirty="0">
                <a:solidFill>
                  <a:srgbClr val="3BAE65"/>
                </a:solidFill>
                <a:latin typeface="Arial"/>
                <a:cs typeface="Arial"/>
              </a:rPr>
              <a:t>25% </a:t>
            </a:r>
            <a:r>
              <a:rPr lang="en-US" sz="1500" b="1" dirty="0">
                <a:latin typeface="Arial"/>
                <a:cs typeface="Arial"/>
              </a:rPr>
              <a:t>= $37.50</a:t>
            </a:r>
          </a:p>
          <a:p>
            <a:pPr algn="ctr">
              <a:lnSpc>
                <a:spcPct val="90000"/>
              </a:lnSpc>
            </a:pPr>
            <a:r>
              <a:rPr lang="en-US" sz="1500" b="1" dirty="0">
                <a:solidFill>
                  <a:srgbClr val="37AFCF"/>
                </a:solidFill>
                <a:latin typeface="Arial"/>
                <a:cs typeface="Arial"/>
              </a:rPr>
              <a:t>15% </a:t>
            </a:r>
            <a:r>
              <a:rPr lang="en-US" sz="1500" b="1" dirty="0">
                <a:latin typeface="Arial"/>
                <a:cs typeface="Arial"/>
              </a:rPr>
              <a:t>= $22.50</a:t>
            </a:r>
          </a:p>
        </p:txBody>
      </p:sp>
      <p:sp>
        <p:nvSpPr>
          <p:cNvPr id="11" name="Rectangle 10"/>
          <p:cNvSpPr/>
          <p:nvPr/>
        </p:nvSpPr>
        <p:spPr>
          <a:xfrm>
            <a:off x="5141715" y="3358745"/>
            <a:ext cx="1885618" cy="507831"/>
          </a:xfrm>
          <a:prstGeom prst="rect">
            <a:avLst/>
          </a:prstGeom>
        </p:spPr>
        <p:txBody>
          <a:bodyPr wrap="square">
            <a:spAutoFit/>
          </a:bodyPr>
          <a:lstStyle/>
          <a:p>
            <a:pPr algn="ctr">
              <a:lnSpc>
                <a:spcPct val="90000"/>
              </a:lnSpc>
            </a:pPr>
            <a:r>
              <a:rPr lang="en-US" sz="1500" b="1" dirty="0">
                <a:solidFill>
                  <a:srgbClr val="3BAE65"/>
                </a:solidFill>
                <a:latin typeface="Arial"/>
                <a:cs typeface="Arial"/>
              </a:rPr>
              <a:t>25% </a:t>
            </a:r>
            <a:r>
              <a:rPr lang="en-US" sz="1500" b="1" dirty="0">
                <a:latin typeface="Arial"/>
                <a:cs typeface="Arial"/>
              </a:rPr>
              <a:t>= $62.50</a:t>
            </a:r>
          </a:p>
          <a:p>
            <a:pPr algn="ctr">
              <a:lnSpc>
                <a:spcPct val="90000"/>
              </a:lnSpc>
            </a:pPr>
            <a:r>
              <a:rPr lang="en-US" sz="1500" b="1" dirty="0">
                <a:solidFill>
                  <a:srgbClr val="37AFCF"/>
                </a:solidFill>
                <a:latin typeface="Arial"/>
                <a:cs typeface="Arial"/>
              </a:rPr>
              <a:t>15% </a:t>
            </a:r>
            <a:r>
              <a:rPr lang="en-US" sz="1500" b="1" dirty="0">
                <a:latin typeface="Arial"/>
                <a:cs typeface="Arial"/>
              </a:rPr>
              <a:t>= $37.50</a:t>
            </a:r>
          </a:p>
        </p:txBody>
      </p:sp>
      <p:sp>
        <p:nvSpPr>
          <p:cNvPr id="12" name="Rectangle 11"/>
          <p:cNvSpPr/>
          <p:nvPr/>
        </p:nvSpPr>
        <p:spPr>
          <a:xfrm>
            <a:off x="7734632" y="3358745"/>
            <a:ext cx="1885618" cy="507831"/>
          </a:xfrm>
          <a:prstGeom prst="rect">
            <a:avLst/>
          </a:prstGeom>
        </p:spPr>
        <p:txBody>
          <a:bodyPr wrap="square">
            <a:spAutoFit/>
          </a:bodyPr>
          <a:lstStyle/>
          <a:p>
            <a:pPr algn="ctr">
              <a:lnSpc>
                <a:spcPct val="90000"/>
              </a:lnSpc>
            </a:pPr>
            <a:r>
              <a:rPr lang="en-US" sz="1500" b="1" dirty="0">
                <a:solidFill>
                  <a:srgbClr val="3BAE65"/>
                </a:solidFill>
                <a:latin typeface="Arial"/>
                <a:cs typeface="Arial"/>
              </a:rPr>
              <a:t>25% </a:t>
            </a:r>
            <a:r>
              <a:rPr lang="en-US" sz="1500" b="1" dirty="0">
                <a:latin typeface="Arial"/>
                <a:cs typeface="Arial"/>
              </a:rPr>
              <a:t>= $125</a:t>
            </a:r>
          </a:p>
          <a:p>
            <a:pPr algn="ctr">
              <a:lnSpc>
                <a:spcPct val="90000"/>
              </a:lnSpc>
            </a:pPr>
            <a:r>
              <a:rPr lang="en-US" sz="1500" b="1" dirty="0">
                <a:solidFill>
                  <a:srgbClr val="37AFCF"/>
                </a:solidFill>
                <a:latin typeface="Arial"/>
                <a:cs typeface="Arial"/>
              </a:rPr>
              <a:t>15% </a:t>
            </a:r>
            <a:r>
              <a:rPr lang="en-US" sz="1500" b="1" dirty="0">
                <a:latin typeface="Arial"/>
                <a:cs typeface="Arial"/>
              </a:rPr>
              <a:t>= $75</a:t>
            </a:r>
          </a:p>
        </p:txBody>
      </p:sp>
      <p:sp>
        <p:nvSpPr>
          <p:cNvPr id="13" name="TextBox 12"/>
          <p:cNvSpPr txBox="1"/>
          <p:nvPr/>
        </p:nvSpPr>
        <p:spPr>
          <a:xfrm>
            <a:off x="5609167" y="2053167"/>
            <a:ext cx="963083" cy="323165"/>
          </a:xfrm>
          <a:prstGeom prst="rect">
            <a:avLst/>
          </a:prstGeom>
          <a:noFill/>
        </p:spPr>
        <p:txBody>
          <a:bodyPr wrap="square" rtlCol="0">
            <a:spAutoFit/>
          </a:bodyPr>
          <a:lstStyle/>
          <a:p>
            <a:pPr algn="ctr"/>
            <a:r>
              <a:rPr lang="en-US" sz="1500" dirty="0">
                <a:solidFill>
                  <a:schemeClr val="bg1"/>
                </a:solidFill>
                <a:latin typeface="Arial"/>
                <a:cs typeface="Arial"/>
              </a:rPr>
              <a:t>YOU</a:t>
            </a:r>
          </a:p>
        </p:txBody>
      </p:sp>
      <p:sp>
        <p:nvSpPr>
          <p:cNvPr id="14" name="TextBox 13"/>
          <p:cNvSpPr txBox="1"/>
          <p:nvPr/>
        </p:nvSpPr>
        <p:spPr>
          <a:xfrm>
            <a:off x="3122083" y="4683125"/>
            <a:ext cx="767292" cy="528478"/>
          </a:xfrm>
          <a:prstGeom prst="rect">
            <a:avLst/>
          </a:prstGeom>
          <a:noFill/>
        </p:spPr>
        <p:txBody>
          <a:bodyPr wrap="square" rtlCol="0">
            <a:spAutoFit/>
          </a:bodyPr>
          <a:lstStyle/>
          <a:p>
            <a:pPr algn="ctr"/>
            <a:r>
              <a:rPr lang="en-US" sz="1417" dirty="0">
                <a:solidFill>
                  <a:schemeClr val="bg1"/>
                </a:solidFill>
                <a:latin typeface="Arial"/>
                <a:cs typeface="Arial"/>
              </a:rPr>
              <a:t>150 PV</a:t>
            </a:r>
          </a:p>
        </p:txBody>
      </p:sp>
      <p:sp>
        <p:nvSpPr>
          <p:cNvPr id="15" name="TextBox 14"/>
          <p:cNvSpPr txBox="1"/>
          <p:nvPr/>
        </p:nvSpPr>
        <p:spPr>
          <a:xfrm>
            <a:off x="5693833" y="4683125"/>
            <a:ext cx="767292" cy="528478"/>
          </a:xfrm>
          <a:prstGeom prst="rect">
            <a:avLst/>
          </a:prstGeom>
          <a:noFill/>
        </p:spPr>
        <p:txBody>
          <a:bodyPr wrap="square" rtlCol="0">
            <a:spAutoFit/>
          </a:bodyPr>
          <a:lstStyle/>
          <a:p>
            <a:pPr algn="ctr"/>
            <a:r>
              <a:rPr lang="en-US" sz="1417" dirty="0">
                <a:solidFill>
                  <a:schemeClr val="bg1"/>
                </a:solidFill>
                <a:latin typeface="Arial"/>
                <a:cs typeface="Arial"/>
              </a:rPr>
              <a:t>250 PV</a:t>
            </a:r>
          </a:p>
        </p:txBody>
      </p:sp>
      <p:sp>
        <p:nvSpPr>
          <p:cNvPr id="16" name="TextBox 15"/>
          <p:cNvSpPr txBox="1"/>
          <p:nvPr/>
        </p:nvSpPr>
        <p:spPr>
          <a:xfrm>
            <a:off x="8318500" y="4683125"/>
            <a:ext cx="767292" cy="528478"/>
          </a:xfrm>
          <a:prstGeom prst="rect">
            <a:avLst/>
          </a:prstGeom>
          <a:noFill/>
        </p:spPr>
        <p:txBody>
          <a:bodyPr wrap="square" rtlCol="0">
            <a:spAutoFit/>
          </a:bodyPr>
          <a:lstStyle/>
          <a:p>
            <a:pPr algn="ctr"/>
            <a:r>
              <a:rPr lang="en-US" sz="1417" dirty="0">
                <a:solidFill>
                  <a:schemeClr val="bg1"/>
                </a:solidFill>
                <a:latin typeface="Arial"/>
                <a:cs typeface="Arial"/>
              </a:rPr>
              <a:t>500 PV</a:t>
            </a:r>
          </a:p>
        </p:txBody>
      </p:sp>
      <p:sp>
        <p:nvSpPr>
          <p:cNvPr id="17" name="TextBox 16"/>
          <p:cNvSpPr txBox="1"/>
          <p:nvPr/>
        </p:nvSpPr>
        <p:spPr>
          <a:xfrm>
            <a:off x="2629314" y="5207000"/>
            <a:ext cx="1774845" cy="861967"/>
          </a:xfrm>
          <a:prstGeom prst="rect">
            <a:avLst/>
          </a:prstGeom>
          <a:noFill/>
        </p:spPr>
        <p:txBody>
          <a:bodyPr wrap="none" rtlCol="0">
            <a:spAutoFit/>
          </a:bodyPr>
          <a:lstStyle/>
          <a:p>
            <a:pPr algn="ctr"/>
            <a:r>
              <a:rPr lang="en-US" sz="1667" dirty="0">
                <a:latin typeface="Arial"/>
                <a:cs typeface="Arial"/>
              </a:rPr>
              <a:t>Initial Order from</a:t>
            </a:r>
            <a:br>
              <a:rPr lang="en-US" sz="1667" dirty="0">
                <a:latin typeface="Arial"/>
                <a:cs typeface="Arial"/>
              </a:rPr>
            </a:br>
            <a:r>
              <a:rPr lang="en-US" sz="1667" b="1" dirty="0">
                <a:latin typeface="Arial"/>
                <a:cs typeface="Arial"/>
              </a:rPr>
              <a:t>Newly Enrolled</a:t>
            </a:r>
            <a:br>
              <a:rPr lang="en-US" sz="1667" b="1" dirty="0">
                <a:latin typeface="Arial"/>
                <a:cs typeface="Arial"/>
              </a:rPr>
            </a:br>
            <a:r>
              <a:rPr lang="en-US" sz="1667" b="1" dirty="0">
                <a:latin typeface="Arial"/>
                <a:cs typeface="Arial"/>
              </a:rPr>
              <a:t>Customer</a:t>
            </a:r>
          </a:p>
        </p:txBody>
      </p:sp>
      <p:sp>
        <p:nvSpPr>
          <p:cNvPr id="20" name="TextBox 19"/>
          <p:cNvSpPr txBox="1"/>
          <p:nvPr/>
        </p:nvSpPr>
        <p:spPr>
          <a:xfrm>
            <a:off x="5216722" y="5207000"/>
            <a:ext cx="1774845" cy="861967"/>
          </a:xfrm>
          <a:prstGeom prst="rect">
            <a:avLst/>
          </a:prstGeom>
          <a:noFill/>
        </p:spPr>
        <p:txBody>
          <a:bodyPr wrap="none" rtlCol="0">
            <a:spAutoFit/>
          </a:bodyPr>
          <a:lstStyle/>
          <a:p>
            <a:pPr algn="ctr"/>
            <a:r>
              <a:rPr lang="en-US" sz="1667" dirty="0">
                <a:latin typeface="Arial"/>
                <a:cs typeface="Arial"/>
              </a:rPr>
              <a:t>Initial Order from</a:t>
            </a:r>
            <a:br>
              <a:rPr lang="en-US" sz="1667" dirty="0">
                <a:latin typeface="Arial"/>
                <a:cs typeface="Arial"/>
              </a:rPr>
            </a:br>
            <a:r>
              <a:rPr lang="en-US" sz="1667" b="1" dirty="0">
                <a:latin typeface="Arial"/>
                <a:cs typeface="Arial"/>
              </a:rPr>
              <a:t>Newly Enrolled</a:t>
            </a:r>
            <a:br>
              <a:rPr lang="en-US" sz="1667" b="1" dirty="0">
                <a:latin typeface="Arial"/>
                <a:cs typeface="Arial"/>
              </a:rPr>
            </a:br>
            <a:r>
              <a:rPr lang="en-US" sz="1667" b="1" dirty="0">
                <a:latin typeface="Arial"/>
                <a:cs typeface="Arial"/>
              </a:rPr>
              <a:t>Customer</a:t>
            </a:r>
          </a:p>
        </p:txBody>
      </p:sp>
      <p:sp>
        <p:nvSpPr>
          <p:cNvPr id="21" name="TextBox 20"/>
          <p:cNvSpPr txBox="1"/>
          <p:nvPr/>
        </p:nvSpPr>
        <p:spPr>
          <a:xfrm>
            <a:off x="7788472" y="5207000"/>
            <a:ext cx="1774845" cy="861967"/>
          </a:xfrm>
          <a:prstGeom prst="rect">
            <a:avLst/>
          </a:prstGeom>
          <a:noFill/>
        </p:spPr>
        <p:txBody>
          <a:bodyPr wrap="none" rtlCol="0">
            <a:spAutoFit/>
          </a:bodyPr>
          <a:lstStyle/>
          <a:p>
            <a:pPr algn="ctr"/>
            <a:r>
              <a:rPr lang="en-US" sz="1667" dirty="0">
                <a:latin typeface="Arial"/>
                <a:cs typeface="Arial"/>
              </a:rPr>
              <a:t>Initial Order from</a:t>
            </a:r>
            <a:br>
              <a:rPr lang="en-US" sz="1667" dirty="0">
                <a:latin typeface="Arial"/>
                <a:cs typeface="Arial"/>
              </a:rPr>
            </a:br>
            <a:r>
              <a:rPr lang="en-US" sz="1667" b="1" dirty="0">
                <a:latin typeface="Arial"/>
                <a:cs typeface="Arial"/>
              </a:rPr>
              <a:t>Newly Enrolled</a:t>
            </a:r>
            <a:br>
              <a:rPr lang="en-US" sz="1667" b="1" dirty="0">
                <a:latin typeface="Arial"/>
                <a:cs typeface="Arial"/>
              </a:rPr>
            </a:br>
            <a:r>
              <a:rPr lang="en-US" sz="1667" b="1" dirty="0">
                <a:latin typeface="Arial"/>
                <a:cs typeface="Arial"/>
              </a:rPr>
              <a:t>Distributor</a:t>
            </a:r>
          </a:p>
        </p:txBody>
      </p:sp>
    </p:spTree>
    <p:extLst>
      <p:ext uri="{BB962C8B-B14F-4D97-AF65-F5344CB8AC3E}">
        <p14:creationId xmlns:p14="http://schemas.microsoft.com/office/powerpoint/2010/main" val="3744565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1" y="166954"/>
            <a:ext cx="5804153" cy="682174"/>
          </a:xfrm>
          <a:prstGeom prst="rect">
            <a:avLst/>
          </a:prstGeom>
          <a:noFill/>
        </p:spPr>
        <p:txBody>
          <a:bodyPr wrap="none" rtlCol="0">
            <a:spAutoFit/>
          </a:bodyPr>
          <a:lstStyle/>
          <a:p>
            <a:r>
              <a:rPr lang="en-US" sz="3833" dirty="0">
                <a:latin typeface="Helvetica LT Std Black"/>
                <a:cs typeface="Helvetica LT Std Black"/>
              </a:rPr>
              <a:t>GET QUALIFIED BONUS</a:t>
            </a:r>
          </a:p>
        </p:txBody>
      </p:sp>
      <p:pic>
        <p:nvPicPr>
          <p:cNvPr id="3" name="Picture 2" descr="page8_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917" y="1164167"/>
            <a:ext cx="2984500" cy="2836333"/>
          </a:xfrm>
          <a:prstGeom prst="rect">
            <a:avLst/>
          </a:prstGeom>
        </p:spPr>
      </p:pic>
      <p:pic>
        <p:nvPicPr>
          <p:cNvPr id="4" name="Picture 3" descr="page8_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333" y="1164167"/>
            <a:ext cx="2984500" cy="2836333"/>
          </a:xfrm>
          <a:prstGeom prst="rect">
            <a:avLst/>
          </a:prstGeom>
        </p:spPr>
      </p:pic>
      <p:pic>
        <p:nvPicPr>
          <p:cNvPr id="5" name="Picture 4" descr="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1629833"/>
            <a:ext cx="846667" cy="433917"/>
          </a:xfrm>
          <a:prstGeom prst="rect">
            <a:avLst/>
          </a:prstGeom>
        </p:spPr>
      </p:pic>
      <p:pic>
        <p:nvPicPr>
          <p:cNvPr id="8" name="Picture 7" descr="1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250" y="1629833"/>
            <a:ext cx="1068917" cy="433917"/>
          </a:xfrm>
          <a:prstGeom prst="rect">
            <a:avLst/>
          </a:prstGeom>
        </p:spPr>
      </p:pic>
      <p:pic>
        <p:nvPicPr>
          <p:cNvPr id="9" name="Picture 8" descr="l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7833" y="1767417"/>
            <a:ext cx="2508250" cy="148167"/>
          </a:xfrm>
          <a:prstGeom prst="rect">
            <a:avLst/>
          </a:prstGeom>
        </p:spPr>
      </p:pic>
      <p:sp>
        <p:nvSpPr>
          <p:cNvPr id="10" name="TextBox 9"/>
          <p:cNvSpPr txBox="1"/>
          <p:nvPr/>
        </p:nvSpPr>
        <p:spPr>
          <a:xfrm>
            <a:off x="5403278" y="1446196"/>
            <a:ext cx="1050288" cy="784830"/>
          </a:xfrm>
          <a:prstGeom prst="rect">
            <a:avLst/>
          </a:prstGeom>
          <a:noFill/>
        </p:spPr>
        <p:txBody>
          <a:bodyPr wrap="none" rtlCol="0">
            <a:spAutoFit/>
          </a:bodyPr>
          <a:lstStyle/>
          <a:p>
            <a:pPr algn="ctr"/>
            <a:r>
              <a:rPr lang="en-US" sz="4500" dirty="0">
                <a:solidFill>
                  <a:schemeClr val="bg1">
                    <a:lumMod val="65000"/>
                  </a:schemeClr>
                </a:solidFill>
                <a:latin typeface="Arial"/>
                <a:cs typeface="Arial"/>
              </a:rPr>
              <a:t>OR</a:t>
            </a:r>
          </a:p>
        </p:txBody>
      </p:sp>
      <p:sp>
        <p:nvSpPr>
          <p:cNvPr id="11" name="TextBox 10"/>
          <p:cNvSpPr txBox="1"/>
          <p:nvPr/>
        </p:nvSpPr>
        <p:spPr>
          <a:xfrm>
            <a:off x="2857500" y="1883834"/>
            <a:ext cx="963083" cy="323165"/>
          </a:xfrm>
          <a:prstGeom prst="rect">
            <a:avLst/>
          </a:prstGeom>
          <a:noFill/>
        </p:spPr>
        <p:txBody>
          <a:bodyPr wrap="square" rtlCol="0">
            <a:spAutoFit/>
          </a:bodyPr>
          <a:lstStyle/>
          <a:p>
            <a:pPr algn="ctr"/>
            <a:r>
              <a:rPr lang="en-US" sz="1500" dirty="0">
                <a:solidFill>
                  <a:schemeClr val="bg1"/>
                </a:solidFill>
                <a:latin typeface="Arial"/>
                <a:cs typeface="Arial"/>
              </a:rPr>
              <a:t>YOU</a:t>
            </a:r>
          </a:p>
        </p:txBody>
      </p:sp>
      <p:sp>
        <p:nvSpPr>
          <p:cNvPr id="12" name="TextBox 11"/>
          <p:cNvSpPr txBox="1"/>
          <p:nvPr/>
        </p:nvSpPr>
        <p:spPr>
          <a:xfrm>
            <a:off x="8043334" y="1883834"/>
            <a:ext cx="963083" cy="323165"/>
          </a:xfrm>
          <a:prstGeom prst="rect">
            <a:avLst/>
          </a:prstGeom>
          <a:noFill/>
        </p:spPr>
        <p:txBody>
          <a:bodyPr wrap="square" rtlCol="0">
            <a:spAutoFit/>
          </a:bodyPr>
          <a:lstStyle/>
          <a:p>
            <a:pPr algn="ctr"/>
            <a:r>
              <a:rPr lang="en-US" sz="1500" dirty="0">
                <a:solidFill>
                  <a:schemeClr val="bg1"/>
                </a:solidFill>
                <a:latin typeface="Arial"/>
                <a:cs typeface="Arial"/>
              </a:rPr>
              <a:t>YOU</a:t>
            </a:r>
          </a:p>
        </p:txBody>
      </p:sp>
      <p:sp>
        <p:nvSpPr>
          <p:cNvPr id="13" name="TextBox 12"/>
          <p:cNvSpPr txBox="1"/>
          <p:nvPr/>
        </p:nvSpPr>
        <p:spPr>
          <a:xfrm>
            <a:off x="2028847" y="3472475"/>
            <a:ext cx="701653" cy="592278"/>
          </a:xfrm>
          <a:prstGeom prst="rect">
            <a:avLst/>
          </a:prstGeom>
          <a:noFill/>
        </p:spPr>
        <p:txBody>
          <a:bodyPr wrap="square" rtlCol="0">
            <a:spAutoFit/>
          </a:bodyPr>
          <a:lstStyle/>
          <a:p>
            <a:pPr algn="ctr"/>
            <a:r>
              <a:rPr lang="en-US" sz="1083" dirty="0">
                <a:solidFill>
                  <a:schemeClr val="bg1"/>
                </a:solidFill>
                <a:latin typeface="Arial"/>
                <a:cs typeface="Arial"/>
              </a:rPr>
              <a:t>ENROLL</a:t>
            </a:r>
            <a:br>
              <a:rPr lang="en-US" sz="1083" dirty="0">
                <a:solidFill>
                  <a:schemeClr val="bg1"/>
                </a:solidFill>
                <a:latin typeface="Arial"/>
                <a:cs typeface="Arial"/>
              </a:rPr>
            </a:br>
            <a:r>
              <a:rPr lang="en-US" sz="1083" dirty="0">
                <a:solidFill>
                  <a:schemeClr val="bg1"/>
                </a:solidFill>
                <a:latin typeface="Arial"/>
                <a:cs typeface="Arial"/>
              </a:rPr>
              <a:t>1</a:t>
            </a:r>
          </a:p>
        </p:txBody>
      </p:sp>
      <p:sp>
        <p:nvSpPr>
          <p:cNvPr id="14" name="TextBox 13"/>
          <p:cNvSpPr txBox="1"/>
          <p:nvPr/>
        </p:nvSpPr>
        <p:spPr>
          <a:xfrm>
            <a:off x="3917972" y="3472475"/>
            <a:ext cx="701653" cy="592278"/>
          </a:xfrm>
          <a:prstGeom prst="rect">
            <a:avLst/>
          </a:prstGeom>
          <a:noFill/>
        </p:spPr>
        <p:txBody>
          <a:bodyPr wrap="square" rtlCol="0">
            <a:spAutoFit/>
          </a:bodyPr>
          <a:lstStyle/>
          <a:p>
            <a:pPr algn="ctr"/>
            <a:r>
              <a:rPr lang="en-US" sz="1083" dirty="0">
                <a:solidFill>
                  <a:schemeClr val="bg1"/>
                </a:solidFill>
                <a:latin typeface="Arial"/>
                <a:cs typeface="Arial"/>
              </a:rPr>
              <a:t>ENROLL</a:t>
            </a:r>
            <a:br>
              <a:rPr lang="en-US" sz="1083" dirty="0">
                <a:solidFill>
                  <a:schemeClr val="bg1"/>
                </a:solidFill>
                <a:latin typeface="Arial"/>
                <a:cs typeface="Arial"/>
              </a:rPr>
            </a:br>
            <a:r>
              <a:rPr lang="en-US" sz="1083" dirty="0">
                <a:solidFill>
                  <a:schemeClr val="bg1"/>
                </a:solidFill>
                <a:latin typeface="Arial"/>
                <a:cs typeface="Arial"/>
              </a:rPr>
              <a:t>2</a:t>
            </a:r>
          </a:p>
        </p:txBody>
      </p:sp>
      <p:sp>
        <p:nvSpPr>
          <p:cNvPr id="15" name="TextBox 14"/>
          <p:cNvSpPr txBox="1"/>
          <p:nvPr/>
        </p:nvSpPr>
        <p:spPr>
          <a:xfrm>
            <a:off x="7228812" y="3472475"/>
            <a:ext cx="701653" cy="592278"/>
          </a:xfrm>
          <a:prstGeom prst="rect">
            <a:avLst/>
          </a:prstGeom>
          <a:noFill/>
        </p:spPr>
        <p:txBody>
          <a:bodyPr wrap="square" rtlCol="0">
            <a:spAutoFit/>
          </a:bodyPr>
          <a:lstStyle/>
          <a:p>
            <a:pPr algn="ctr"/>
            <a:r>
              <a:rPr lang="en-US" sz="1083" dirty="0">
                <a:solidFill>
                  <a:schemeClr val="bg1"/>
                </a:solidFill>
                <a:latin typeface="Arial"/>
                <a:cs typeface="Arial"/>
              </a:rPr>
              <a:t>ENROLL</a:t>
            </a:r>
            <a:br>
              <a:rPr lang="en-US" sz="1083" dirty="0">
                <a:solidFill>
                  <a:schemeClr val="bg1"/>
                </a:solidFill>
                <a:latin typeface="Arial"/>
                <a:cs typeface="Arial"/>
              </a:rPr>
            </a:br>
            <a:r>
              <a:rPr lang="en-US" sz="1083" dirty="0">
                <a:solidFill>
                  <a:schemeClr val="bg1"/>
                </a:solidFill>
                <a:latin typeface="Arial"/>
                <a:cs typeface="Arial"/>
              </a:rPr>
              <a:t>1</a:t>
            </a:r>
          </a:p>
        </p:txBody>
      </p:sp>
      <p:sp>
        <p:nvSpPr>
          <p:cNvPr id="16" name="TextBox 15"/>
          <p:cNvSpPr txBox="1"/>
          <p:nvPr/>
        </p:nvSpPr>
        <p:spPr>
          <a:xfrm>
            <a:off x="9117937" y="3472475"/>
            <a:ext cx="701653" cy="592278"/>
          </a:xfrm>
          <a:prstGeom prst="rect">
            <a:avLst/>
          </a:prstGeom>
          <a:noFill/>
        </p:spPr>
        <p:txBody>
          <a:bodyPr wrap="square" rtlCol="0">
            <a:spAutoFit/>
          </a:bodyPr>
          <a:lstStyle/>
          <a:p>
            <a:pPr algn="ctr"/>
            <a:r>
              <a:rPr lang="en-US" sz="1083" dirty="0">
                <a:solidFill>
                  <a:schemeClr val="bg1"/>
                </a:solidFill>
                <a:latin typeface="Arial"/>
                <a:cs typeface="Arial"/>
              </a:rPr>
              <a:t>ENROLL</a:t>
            </a:r>
            <a:br>
              <a:rPr lang="en-US" sz="1083" dirty="0">
                <a:solidFill>
                  <a:schemeClr val="bg1"/>
                </a:solidFill>
                <a:latin typeface="Arial"/>
                <a:cs typeface="Arial"/>
              </a:rPr>
            </a:br>
            <a:r>
              <a:rPr lang="en-US" sz="1083" dirty="0">
                <a:solidFill>
                  <a:schemeClr val="bg1"/>
                </a:solidFill>
                <a:latin typeface="Arial"/>
                <a:cs typeface="Arial"/>
              </a:rPr>
              <a:t>2</a:t>
            </a:r>
          </a:p>
        </p:txBody>
      </p:sp>
      <p:sp>
        <p:nvSpPr>
          <p:cNvPr id="17" name="TextBox 16"/>
          <p:cNvSpPr txBox="1"/>
          <p:nvPr/>
        </p:nvSpPr>
        <p:spPr>
          <a:xfrm>
            <a:off x="1587500" y="4100414"/>
            <a:ext cx="1613270" cy="1784719"/>
          </a:xfrm>
          <a:prstGeom prst="rect">
            <a:avLst/>
          </a:prstGeom>
          <a:noFill/>
        </p:spPr>
        <p:txBody>
          <a:bodyPr wrap="square" rtlCol="0">
            <a:spAutoFit/>
          </a:bodyPr>
          <a:lstStyle/>
          <a:p>
            <a:pPr algn="ctr"/>
            <a:r>
              <a:rPr lang="en-US" sz="1833" b="1" dirty="0">
                <a:latin typeface="Arial"/>
                <a:cs typeface="Arial"/>
              </a:rPr>
              <a:t>150 PV</a:t>
            </a:r>
            <a:br>
              <a:rPr lang="en-US" sz="1833" dirty="0">
                <a:latin typeface="Arial"/>
                <a:cs typeface="Arial"/>
              </a:rPr>
            </a:br>
            <a:r>
              <a:rPr lang="en-US" sz="1833" dirty="0">
                <a:latin typeface="Arial"/>
                <a:cs typeface="Arial"/>
              </a:rPr>
              <a:t>Initial Order</a:t>
            </a:r>
            <a:br>
              <a:rPr lang="en-US" sz="1833" dirty="0">
                <a:latin typeface="Arial"/>
                <a:cs typeface="Arial"/>
              </a:rPr>
            </a:br>
            <a:r>
              <a:rPr lang="en-US" sz="1833" dirty="0">
                <a:latin typeface="Arial"/>
                <a:cs typeface="Arial"/>
              </a:rPr>
              <a:t>&amp;</a:t>
            </a:r>
            <a:br>
              <a:rPr lang="en-US" sz="1833" dirty="0">
                <a:latin typeface="Arial"/>
                <a:cs typeface="Arial"/>
              </a:rPr>
            </a:br>
            <a:r>
              <a:rPr lang="en-US" sz="1833" b="1" dirty="0">
                <a:latin typeface="Arial"/>
                <a:cs typeface="Arial"/>
              </a:rPr>
              <a:t>75+ PV</a:t>
            </a:r>
            <a:br>
              <a:rPr lang="en-US" sz="1833" dirty="0">
                <a:latin typeface="Arial"/>
                <a:cs typeface="Arial"/>
              </a:rPr>
            </a:br>
            <a:r>
              <a:rPr lang="en-US" sz="1833" dirty="0">
                <a:latin typeface="Arial"/>
                <a:cs typeface="Arial"/>
              </a:rPr>
              <a:t>Zija Rewards</a:t>
            </a:r>
            <a:br>
              <a:rPr lang="en-US" sz="1833" dirty="0">
                <a:latin typeface="Arial"/>
                <a:cs typeface="Arial"/>
              </a:rPr>
            </a:br>
            <a:r>
              <a:rPr lang="en-US" sz="1833" dirty="0">
                <a:latin typeface="Arial"/>
                <a:cs typeface="Arial"/>
              </a:rPr>
              <a:t>Purchase</a:t>
            </a:r>
          </a:p>
        </p:txBody>
      </p:sp>
      <p:sp>
        <p:nvSpPr>
          <p:cNvPr id="19" name="TextBox 18"/>
          <p:cNvSpPr txBox="1"/>
          <p:nvPr/>
        </p:nvSpPr>
        <p:spPr>
          <a:xfrm>
            <a:off x="3471333" y="4100414"/>
            <a:ext cx="1613270" cy="1784719"/>
          </a:xfrm>
          <a:prstGeom prst="rect">
            <a:avLst/>
          </a:prstGeom>
          <a:noFill/>
        </p:spPr>
        <p:txBody>
          <a:bodyPr wrap="square" rtlCol="0">
            <a:spAutoFit/>
          </a:bodyPr>
          <a:lstStyle/>
          <a:p>
            <a:pPr algn="ctr"/>
            <a:r>
              <a:rPr lang="en-US" sz="1833" b="1" dirty="0">
                <a:latin typeface="Arial"/>
                <a:cs typeface="Arial"/>
              </a:rPr>
              <a:t>150 PV</a:t>
            </a:r>
            <a:br>
              <a:rPr lang="en-US" sz="1833" dirty="0">
                <a:latin typeface="Arial"/>
                <a:cs typeface="Arial"/>
              </a:rPr>
            </a:br>
            <a:r>
              <a:rPr lang="en-US" sz="1833" dirty="0">
                <a:latin typeface="Arial"/>
                <a:cs typeface="Arial"/>
              </a:rPr>
              <a:t>Initial Order</a:t>
            </a:r>
            <a:br>
              <a:rPr lang="en-US" sz="1833" dirty="0">
                <a:latin typeface="Arial"/>
                <a:cs typeface="Arial"/>
              </a:rPr>
            </a:br>
            <a:r>
              <a:rPr lang="en-US" sz="1833" dirty="0">
                <a:latin typeface="Arial"/>
                <a:cs typeface="Arial"/>
              </a:rPr>
              <a:t>&amp;</a:t>
            </a:r>
            <a:br>
              <a:rPr lang="en-US" sz="1833" dirty="0">
                <a:latin typeface="Arial"/>
                <a:cs typeface="Arial"/>
              </a:rPr>
            </a:br>
            <a:r>
              <a:rPr lang="en-US" sz="1833" b="1" dirty="0">
                <a:latin typeface="Arial"/>
                <a:cs typeface="Arial"/>
              </a:rPr>
              <a:t>75+ PV</a:t>
            </a:r>
            <a:br>
              <a:rPr lang="en-US" sz="1833" dirty="0">
                <a:latin typeface="Arial"/>
                <a:cs typeface="Arial"/>
              </a:rPr>
            </a:br>
            <a:r>
              <a:rPr lang="en-US" sz="1833" dirty="0">
                <a:latin typeface="Arial"/>
                <a:cs typeface="Arial"/>
              </a:rPr>
              <a:t>Zija Rewards</a:t>
            </a:r>
            <a:br>
              <a:rPr lang="en-US" sz="1833" dirty="0">
                <a:latin typeface="Arial"/>
                <a:cs typeface="Arial"/>
              </a:rPr>
            </a:br>
            <a:r>
              <a:rPr lang="en-US" sz="1833" dirty="0">
                <a:latin typeface="Arial"/>
                <a:cs typeface="Arial"/>
              </a:rPr>
              <a:t>Purchase</a:t>
            </a:r>
          </a:p>
        </p:txBody>
      </p:sp>
      <p:sp>
        <p:nvSpPr>
          <p:cNvPr id="20" name="TextBox 19"/>
          <p:cNvSpPr txBox="1"/>
          <p:nvPr/>
        </p:nvSpPr>
        <p:spPr>
          <a:xfrm>
            <a:off x="6781615" y="4100414"/>
            <a:ext cx="1613270" cy="1784719"/>
          </a:xfrm>
          <a:prstGeom prst="rect">
            <a:avLst/>
          </a:prstGeom>
          <a:noFill/>
        </p:spPr>
        <p:txBody>
          <a:bodyPr wrap="square" rtlCol="0">
            <a:spAutoFit/>
          </a:bodyPr>
          <a:lstStyle/>
          <a:p>
            <a:pPr algn="ctr"/>
            <a:r>
              <a:rPr lang="en-US" sz="1833" b="1" dirty="0">
                <a:latin typeface="Arial"/>
                <a:cs typeface="Arial"/>
              </a:rPr>
              <a:t>250 PV</a:t>
            </a:r>
            <a:br>
              <a:rPr lang="en-US" sz="1833" dirty="0">
                <a:latin typeface="Arial"/>
                <a:cs typeface="Arial"/>
              </a:rPr>
            </a:br>
            <a:r>
              <a:rPr lang="en-US" sz="1833" dirty="0">
                <a:latin typeface="Arial"/>
                <a:cs typeface="Arial"/>
              </a:rPr>
              <a:t>Initial Order</a:t>
            </a:r>
            <a:br>
              <a:rPr lang="en-US" sz="1833" dirty="0">
                <a:latin typeface="Arial"/>
                <a:cs typeface="Arial"/>
              </a:rPr>
            </a:br>
            <a:r>
              <a:rPr lang="en-US" sz="1833" dirty="0">
                <a:latin typeface="Arial"/>
                <a:cs typeface="Arial"/>
              </a:rPr>
              <a:t>&amp;</a:t>
            </a:r>
            <a:br>
              <a:rPr lang="en-US" sz="1833" dirty="0">
                <a:latin typeface="Arial"/>
                <a:cs typeface="Arial"/>
              </a:rPr>
            </a:br>
            <a:r>
              <a:rPr lang="en-US" sz="1833" b="1" dirty="0">
                <a:latin typeface="Arial"/>
                <a:cs typeface="Arial"/>
              </a:rPr>
              <a:t>75+ PV</a:t>
            </a:r>
            <a:br>
              <a:rPr lang="en-US" sz="1833" dirty="0">
                <a:latin typeface="Arial"/>
                <a:cs typeface="Arial"/>
              </a:rPr>
            </a:br>
            <a:r>
              <a:rPr lang="en-US" sz="1833" dirty="0">
                <a:latin typeface="Arial"/>
                <a:cs typeface="Arial"/>
              </a:rPr>
              <a:t>Zija Rewards</a:t>
            </a:r>
            <a:br>
              <a:rPr lang="en-US" sz="1833" dirty="0">
                <a:latin typeface="Arial"/>
                <a:cs typeface="Arial"/>
              </a:rPr>
            </a:br>
            <a:r>
              <a:rPr lang="en-US" sz="1833" dirty="0">
                <a:latin typeface="Arial"/>
                <a:cs typeface="Arial"/>
              </a:rPr>
              <a:t>Purchase</a:t>
            </a:r>
          </a:p>
        </p:txBody>
      </p:sp>
      <p:sp>
        <p:nvSpPr>
          <p:cNvPr id="21" name="TextBox 20"/>
          <p:cNvSpPr txBox="1"/>
          <p:nvPr/>
        </p:nvSpPr>
        <p:spPr>
          <a:xfrm>
            <a:off x="8665448" y="4100414"/>
            <a:ext cx="1613270" cy="1784719"/>
          </a:xfrm>
          <a:prstGeom prst="rect">
            <a:avLst/>
          </a:prstGeom>
          <a:noFill/>
        </p:spPr>
        <p:txBody>
          <a:bodyPr wrap="square" rtlCol="0">
            <a:spAutoFit/>
          </a:bodyPr>
          <a:lstStyle/>
          <a:p>
            <a:pPr algn="ctr"/>
            <a:r>
              <a:rPr lang="en-US" sz="1833" b="1" dirty="0">
                <a:latin typeface="Arial"/>
                <a:cs typeface="Arial"/>
              </a:rPr>
              <a:t>250 PV</a:t>
            </a:r>
            <a:br>
              <a:rPr lang="en-US" sz="1833" dirty="0">
                <a:latin typeface="Arial"/>
                <a:cs typeface="Arial"/>
              </a:rPr>
            </a:br>
            <a:r>
              <a:rPr lang="en-US" sz="1833" dirty="0">
                <a:latin typeface="Arial"/>
                <a:cs typeface="Arial"/>
              </a:rPr>
              <a:t>Initial Order</a:t>
            </a:r>
            <a:br>
              <a:rPr lang="en-US" sz="1833" dirty="0">
                <a:latin typeface="Arial"/>
                <a:cs typeface="Arial"/>
              </a:rPr>
            </a:br>
            <a:r>
              <a:rPr lang="en-US" sz="1833" dirty="0">
                <a:latin typeface="Arial"/>
                <a:cs typeface="Arial"/>
              </a:rPr>
              <a:t>&amp;</a:t>
            </a:r>
            <a:br>
              <a:rPr lang="en-US" sz="1833" dirty="0">
                <a:latin typeface="Arial"/>
                <a:cs typeface="Arial"/>
              </a:rPr>
            </a:br>
            <a:r>
              <a:rPr lang="en-US" sz="1833" b="1" dirty="0">
                <a:latin typeface="Arial"/>
                <a:cs typeface="Arial"/>
              </a:rPr>
              <a:t>75+ PV</a:t>
            </a:r>
            <a:br>
              <a:rPr lang="en-US" sz="1833" dirty="0">
                <a:latin typeface="Arial"/>
                <a:cs typeface="Arial"/>
              </a:rPr>
            </a:br>
            <a:r>
              <a:rPr lang="en-US" sz="1833" dirty="0">
                <a:latin typeface="Arial"/>
                <a:cs typeface="Arial"/>
              </a:rPr>
              <a:t>Zija Rewards</a:t>
            </a:r>
            <a:br>
              <a:rPr lang="en-US" sz="1833" dirty="0">
                <a:latin typeface="Arial"/>
                <a:cs typeface="Arial"/>
              </a:rPr>
            </a:br>
            <a:r>
              <a:rPr lang="en-US" sz="1833" dirty="0">
                <a:latin typeface="Arial"/>
                <a:cs typeface="Arial"/>
              </a:rPr>
              <a:t>Purchase</a:t>
            </a:r>
          </a:p>
        </p:txBody>
      </p:sp>
      <p:sp>
        <p:nvSpPr>
          <p:cNvPr id="22" name="TextBox 21"/>
          <p:cNvSpPr txBox="1"/>
          <p:nvPr/>
        </p:nvSpPr>
        <p:spPr>
          <a:xfrm>
            <a:off x="1635959" y="6151654"/>
            <a:ext cx="7183950" cy="646331"/>
          </a:xfrm>
          <a:prstGeom prst="rect">
            <a:avLst/>
          </a:prstGeom>
          <a:noFill/>
        </p:spPr>
        <p:txBody>
          <a:bodyPr wrap="square" rtlCol="0">
            <a:spAutoFit/>
          </a:bodyPr>
          <a:lstStyle/>
          <a:p>
            <a:r>
              <a:rPr lang="en-US" sz="2000" dirty="0">
                <a:latin typeface="Arial"/>
                <a:cs typeface="Arial"/>
              </a:rPr>
              <a:t>*Up to $500 per Cycle</a:t>
            </a:r>
          </a:p>
          <a:p>
            <a:r>
              <a:rPr lang="en-US" sz="1600" dirty="0">
                <a:latin typeface="Arial"/>
                <a:cs typeface="Arial"/>
              </a:rPr>
              <a:t>Paid on every Pair of New Customers &amp; Distributors Enrolled in a Cycle</a:t>
            </a:r>
          </a:p>
        </p:txBody>
      </p:sp>
    </p:spTree>
    <p:extLst>
      <p:ext uri="{BB962C8B-B14F-4D97-AF65-F5344CB8AC3E}">
        <p14:creationId xmlns:p14="http://schemas.microsoft.com/office/powerpoint/2010/main" val="136681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5C00-3191-AF4E-8A2E-81B749320C9F}"/>
              </a:ext>
            </a:extLst>
          </p:cNvPr>
          <p:cNvSpPr>
            <a:spLocks noGrp="1"/>
          </p:cNvSpPr>
          <p:nvPr>
            <p:ph type="ctrTitle" idx="4294967295"/>
          </p:nvPr>
        </p:nvSpPr>
        <p:spPr>
          <a:xfrm>
            <a:off x="6139544" y="1382804"/>
            <a:ext cx="2782388" cy="3249612"/>
          </a:xfrm>
        </p:spPr>
        <p:txBody>
          <a:bodyPr vert="horz" lIns="91440" tIns="45720" rIns="91440" bIns="45720" rtlCol="0" anchor="b">
            <a:normAutofit/>
          </a:bodyPr>
          <a:lstStyle/>
          <a:p>
            <a:pPr>
              <a:lnSpc>
                <a:spcPct val="90000"/>
              </a:lnSpc>
            </a:pPr>
            <a:r>
              <a:rPr lang="en-US" sz="5400" kern="1200" dirty="0">
                <a:solidFill>
                  <a:schemeClr val="accent1"/>
                </a:solidFill>
                <a:latin typeface="+mj-lt"/>
                <a:ea typeface="+mj-ea"/>
                <a:cs typeface="+mj-cs"/>
              </a:rPr>
              <a:t>Zija 2.0 </a:t>
            </a:r>
            <a:br>
              <a:rPr lang="en-US" sz="5400" kern="1200" dirty="0">
                <a:solidFill>
                  <a:schemeClr val="accent1"/>
                </a:solidFill>
                <a:latin typeface="+mj-lt"/>
                <a:ea typeface="+mj-ea"/>
                <a:cs typeface="+mj-cs"/>
              </a:rPr>
            </a:br>
            <a:r>
              <a:rPr lang="en-US" sz="5400" kern="1200" dirty="0">
                <a:solidFill>
                  <a:schemeClr val="accent1"/>
                </a:solidFill>
                <a:latin typeface="+mj-lt"/>
                <a:ea typeface="+mj-ea"/>
                <a:cs typeface="+mj-cs"/>
              </a:rPr>
              <a:t>Getting Started Training</a:t>
            </a:r>
          </a:p>
        </p:txBody>
      </p:sp>
      <p:pic>
        <p:nvPicPr>
          <p:cNvPr id="6" name="Graphic 5" descr="Crawl">
            <a:extLst>
              <a:ext uri="{FF2B5EF4-FFF2-40B4-BE49-F238E27FC236}">
                <a16:creationId xmlns:a16="http://schemas.microsoft.com/office/drawing/2014/main" id="{1AEA526D-7D23-4FD2-AFC7-B159478AE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2880387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9_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334682"/>
            <a:ext cx="8763000" cy="4495552"/>
          </a:xfrm>
          <a:prstGeom prst="rect">
            <a:avLst/>
          </a:prstGeom>
        </p:spPr>
      </p:pic>
      <p:sp>
        <p:nvSpPr>
          <p:cNvPr id="4" name="TextBox 3"/>
          <p:cNvSpPr txBox="1"/>
          <p:nvPr/>
        </p:nvSpPr>
        <p:spPr>
          <a:xfrm>
            <a:off x="2286000" y="166954"/>
            <a:ext cx="8505213" cy="682174"/>
          </a:xfrm>
          <a:prstGeom prst="rect">
            <a:avLst/>
          </a:prstGeom>
          <a:noFill/>
        </p:spPr>
        <p:txBody>
          <a:bodyPr wrap="none" rtlCol="0">
            <a:spAutoFit/>
          </a:bodyPr>
          <a:lstStyle/>
          <a:p>
            <a:r>
              <a:rPr lang="en-US" sz="3833" dirty="0">
                <a:latin typeface="Helvetica LT Std Black"/>
                <a:cs typeface="Helvetica LT Std Black"/>
              </a:rPr>
              <a:t>CUSTOMER RETENTION BONUSES</a:t>
            </a:r>
          </a:p>
        </p:txBody>
      </p:sp>
      <p:sp>
        <p:nvSpPr>
          <p:cNvPr id="5" name="TextBox 4"/>
          <p:cNvSpPr txBox="1"/>
          <p:nvPr/>
        </p:nvSpPr>
        <p:spPr>
          <a:xfrm>
            <a:off x="1714500" y="1412247"/>
            <a:ext cx="3143250" cy="646331"/>
          </a:xfrm>
          <a:prstGeom prst="rect">
            <a:avLst/>
          </a:prstGeom>
          <a:noFill/>
        </p:spPr>
        <p:txBody>
          <a:bodyPr wrap="square" rtlCol="0">
            <a:spAutoFit/>
          </a:bodyPr>
          <a:lstStyle/>
          <a:p>
            <a:pPr algn="ctr">
              <a:lnSpc>
                <a:spcPct val="90000"/>
              </a:lnSpc>
            </a:pPr>
            <a:r>
              <a:rPr lang="en-US" sz="2000" b="1" dirty="0">
                <a:solidFill>
                  <a:srgbClr val="FFFFFF"/>
                </a:solidFill>
                <a:latin typeface="Arial"/>
                <a:cs typeface="Arial"/>
              </a:rPr>
              <a:t>CUSTOMER VOLUME </a:t>
            </a:r>
            <a:br>
              <a:rPr lang="en-US" sz="2000" b="1" dirty="0">
                <a:solidFill>
                  <a:srgbClr val="FFFFFF"/>
                </a:solidFill>
                <a:latin typeface="Arial"/>
                <a:cs typeface="Arial"/>
              </a:rPr>
            </a:br>
            <a:r>
              <a:rPr lang="en-US" sz="2000" b="1" dirty="0">
                <a:solidFill>
                  <a:srgbClr val="FFFFFF"/>
                </a:solidFill>
                <a:latin typeface="Arial"/>
                <a:cs typeface="Arial"/>
              </a:rPr>
              <a:t>LEVEL</a:t>
            </a:r>
          </a:p>
        </p:txBody>
      </p:sp>
      <p:sp>
        <p:nvSpPr>
          <p:cNvPr id="7" name="TextBox 6"/>
          <p:cNvSpPr txBox="1"/>
          <p:nvPr/>
        </p:nvSpPr>
        <p:spPr>
          <a:xfrm>
            <a:off x="4921250" y="1549830"/>
            <a:ext cx="5556250" cy="369332"/>
          </a:xfrm>
          <a:prstGeom prst="rect">
            <a:avLst/>
          </a:prstGeom>
          <a:noFill/>
        </p:spPr>
        <p:txBody>
          <a:bodyPr wrap="square" rtlCol="0">
            <a:spAutoFit/>
          </a:bodyPr>
          <a:lstStyle/>
          <a:p>
            <a:pPr algn="ctr">
              <a:lnSpc>
                <a:spcPct val="90000"/>
              </a:lnSpc>
            </a:pPr>
            <a:r>
              <a:rPr lang="en-US" sz="2000" b="1" dirty="0">
                <a:solidFill>
                  <a:srgbClr val="FFFFFF"/>
                </a:solidFill>
                <a:latin typeface="Arial"/>
                <a:cs typeface="Arial"/>
              </a:rPr>
              <a:t>REWARD</a:t>
            </a:r>
          </a:p>
        </p:txBody>
      </p:sp>
      <p:sp>
        <p:nvSpPr>
          <p:cNvPr id="9" name="TextBox 8"/>
          <p:cNvSpPr txBox="1"/>
          <p:nvPr/>
        </p:nvSpPr>
        <p:spPr>
          <a:xfrm>
            <a:off x="1714500" y="2262253"/>
            <a:ext cx="3143250" cy="369332"/>
          </a:xfrm>
          <a:prstGeom prst="rect">
            <a:avLst/>
          </a:prstGeom>
          <a:noFill/>
        </p:spPr>
        <p:txBody>
          <a:bodyPr wrap="square" rtlCol="0">
            <a:spAutoFit/>
          </a:bodyPr>
          <a:lstStyle/>
          <a:p>
            <a:pPr algn="ctr">
              <a:lnSpc>
                <a:spcPct val="90000"/>
              </a:lnSpc>
            </a:pPr>
            <a:r>
              <a:rPr lang="en-US" sz="2000" b="1" dirty="0">
                <a:latin typeface="Arial"/>
                <a:cs typeface="Arial"/>
              </a:rPr>
              <a:t>500 - 999</a:t>
            </a:r>
          </a:p>
        </p:txBody>
      </p:sp>
      <p:sp>
        <p:nvSpPr>
          <p:cNvPr id="10" name="TextBox 9"/>
          <p:cNvSpPr txBox="1"/>
          <p:nvPr/>
        </p:nvSpPr>
        <p:spPr>
          <a:xfrm>
            <a:off x="1714500" y="2949036"/>
            <a:ext cx="3143250" cy="369332"/>
          </a:xfrm>
          <a:prstGeom prst="rect">
            <a:avLst/>
          </a:prstGeom>
          <a:noFill/>
        </p:spPr>
        <p:txBody>
          <a:bodyPr wrap="square" rtlCol="0">
            <a:spAutoFit/>
          </a:bodyPr>
          <a:lstStyle/>
          <a:p>
            <a:pPr algn="ctr">
              <a:lnSpc>
                <a:spcPct val="90000"/>
              </a:lnSpc>
            </a:pPr>
            <a:r>
              <a:rPr lang="en-US" sz="2000" b="1" dirty="0">
                <a:latin typeface="Arial"/>
                <a:cs typeface="Arial"/>
              </a:rPr>
              <a:t>1,000 – 2,499</a:t>
            </a:r>
          </a:p>
        </p:txBody>
      </p:sp>
      <p:sp>
        <p:nvSpPr>
          <p:cNvPr id="11" name="TextBox 10"/>
          <p:cNvSpPr txBox="1"/>
          <p:nvPr/>
        </p:nvSpPr>
        <p:spPr>
          <a:xfrm>
            <a:off x="1714500" y="3629772"/>
            <a:ext cx="3143250" cy="369332"/>
          </a:xfrm>
          <a:prstGeom prst="rect">
            <a:avLst/>
          </a:prstGeom>
          <a:noFill/>
        </p:spPr>
        <p:txBody>
          <a:bodyPr wrap="square" rtlCol="0">
            <a:spAutoFit/>
          </a:bodyPr>
          <a:lstStyle/>
          <a:p>
            <a:pPr algn="ctr">
              <a:lnSpc>
                <a:spcPct val="90000"/>
              </a:lnSpc>
            </a:pPr>
            <a:r>
              <a:rPr lang="en-US" sz="2000" b="1" dirty="0">
                <a:latin typeface="Arial"/>
                <a:cs typeface="Arial"/>
              </a:rPr>
              <a:t>2,500 – 4,999</a:t>
            </a:r>
          </a:p>
        </p:txBody>
      </p:sp>
      <p:sp>
        <p:nvSpPr>
          <p:cNvPr id="12" name="TextBox 11"/>
          <p:cNvSpPr txBox="1"/>
          <p:nvPr/>
        </p:nvSpPr>
        <p:spPr>
          <a:xfrm>
            <a:off x="1714500" y="4308239"/>
            <a:ext cx="3143250" cy="369332"/>
          </a:xfrm>
          <a:prstGeom prst="rect">
            <a:avLst/>
          </a:prstGeom>
          <a:noFill/>
        </p:spPr>
        <p:txBody>
          <a:bodyPr wrap="square" rtlCol="0">
            <a:spAutoFit/>
          </a:bodyPr>
          <a:lstStyle/>
          <a:p>
            <a:pPr algn="ctr">
              <a:lnSpc>
                <a:spcPct val="90000"/>
              </a:lnSpc>
            </a:pPr>
            <a:r>
              <a:rPr lang="en-US" sz="2000" b="1" dirty="0">
                <a:latin typeface="Arial"/>
                <a:cs typeface="Arial"/>
              </a:rPr>
              <a:t>5,000 – 9,999</a:t>
            </a:r>
          </a:p>
        </p:txBody>
      </p:sp>
      <p:sp>
        <p:nvSpPr>
          <p:cNvPr id="13" name="TextBox 12"/>
          <p:cNvSpPr txBox="1"/>
          <p:nvPr/>
        </p:nvSpPr>
        <p:spPr>
          <a:xfrm>
            <a:off x="1714500" y="5005605"/>
            <a:ext cx="3143250" cy="369332"/>
          </a:xfrm>
          <a:prstGeom prst="rect">
            <a:avLst/>
          </a:prstGeom>
          <a:noFill/>
        </p:spPr>
        <p:txBody>
          <a:bodyPr wrap="square" rtlCol="0">
            <a:spAutoFit/>
          </a:bodyPr>
          <a:lstStyle/>
          <a:p>
            <a:pPr algn="ctr">
              <a:lnSpc>
                <a:spcPct val="90000"/>
              </a:lnSpc>
            </a:pPr>
            <a:r>
              <a:rPr lang="en-US" sz="2000" b="1" dirty="0">
                <a:latin typeface="Arial"/>
                <a:cs typeface="Arial"/>
              </a:rPr>
              <a:t>10,000</a:t>
            </a:r>
          </a:p>
        </p:txBody>
      </p:sp>
      <p:sp>
        <p:nvSpPr>
          <p:cNvPr id="14" name="TextBox 13"/>
          <p:cNvSpPr txBox="1"/>
          <p:nvPr/>
        </p:nvSpPr>
        <p:spPr>
          <a:xfrm>
            <a:off x="4984750" y="2132985"/>
            <a:ext cx="2973917" cy="656655"/>
          </a:xfrm>
          <a:prstGeom prst="rect">
            <a:avLst/>
          </a:prstGeom>
          <a:noFill/>
        </p:spPr>
        <p:txBody>
          <a:bodyPr wrap="square" rtlCol="0">
            <a:spAutoFit/>
          </a:bodyPr>
          <a:lstStyle/>
          <a:p>
            <a:r>
              <a:rPr lang="en-US" sz="2000" b="1" dirty="0">
                <a:latin typeface="Arial"/>
                <a:cs typeface="Arial"/>
              </a:rPr>
              <a:t>$100/75 PV</a:t>
            </a:r>
            <a:br>
              <a:rPr lang="en-US" sz="2000" b="1" dirty="0">
                <a:latin typeface="Arial"/>
                <a:cs typeface="Arial"/>
              </a:rPr>
            </a:br>
            <a:r>
              <a:rPr lang="en-US" sz="1667" dirty="0">
                <a:latin typeface="Arial"/>
                <a:cs typeface="Arial"/>
              </a:rPr>
              <a:t>ZIJA REWARDS PURCHASE</a:t>
            </a:r>
          </a:p>
        </p:txBody>
      </p:sp>
      <p:sp>
        <p:nvSpPr>
          <p:cNvPr id="15" name="TextBox 14"/>
          <p:cNvSpPr txBox="1"/>
          <p:nvPr/>
        </p:nvSpPr>
        <p:spPr>
          <a:xfrm>
            <a:off x="4984750" y="2799735"/>
            <a:ext cx="2973917" cy="656655"/>
          </a:xfrm>
          <a:prstGeom prst="rect">
            <a:avLst/>
          </a:prstGeom>
          <a:noFill/>
        </p:spPr>
        <p:txBody>
          <a:bodyPr wrap="square" rtlCol="0">
            <a:spAutoFit/>
          </a:bodyPr>
          <a:lstStyle/>
          <a:p>
            <a:r>
              <a:rPr lang="en-US" sz="2000" b="1" dirty="0">
                <a:latin typeface="Arial"/>
                <a:cs typeface="Arial"/>
              </a:rPr>
              <a:t>$200/150 PV</a:t>
            </a:r>
            <a:br>
              <a:rPr lang="en-US" sz="2000" b="1" dirty="0">
                <a:latin typeface="Arial"/>
                <a:cs typeface="Arial"/>
              </a:rPr>
            </a:br>
            <a:r>
              <a:rPr lang="en-US" sz="1667" dirty="0">
                <a:latin typeface="Arial"/>
                <a:cs typeface="Arial"/>
              </a:rPr>
              <a:t>ZIJA REWARDS PURCHASE</a:t>
            </a:r>
          </a:p>
        </p:txBody>
      </p:sp>
      <p:sp>
        <p:nvSpPr>
          <p:cNvPr id="16" name="TextBox 15"/>
          <p:cNvSpPr txBox="1"/>
          <p:nvPr/>
        </p:nvSpPr>
        <p:spPr>
          <a:xfrm>
            <a:off x="4984750" y="3477069"/>
            <a:ext cx="2973917" cy="656655"/>
          </a:xfrm>
          <a:prstGeom prst="rect">
            <a:avLst/>
          </a:prstGeom>
          <a:noFill/>
        </p:spPr>
        <p:txBody>
          <a:bodyPr wrap="square" rtlCol="0">
            <a:spAutoFit/>
          </a:bodyPr>
          <a:lstStyle/>
          <a:p>
            <a:r>
              <a:rPr lang="en-US" sz="2000" b="1" dirty="0">
                <a:latin typeface="Arial"/>
                <a:cs typeface="Arial"/>
              </a:rPr>
              <a:t>$200/150 PV</a:t>
            </a:r>
            <a:br>
              <a:rPr lang="en-US" sz="2000" b="1" dirty="0">
                <a:latin typeface="Arial"/>
                <a:cs typeface="Arial"/>
              </a:rPr>
            </a:br>
            <a:r>
              <a:rPr lang="en-US" sz="1667" dirty="0">
                <a:latin typeface="Arial"/>
                <a:cs typeface="Arial"/>
              </a:rPr>
              <a:t>ZIJA REWARDS PURCHASE</a:t>
            </a:r>
          </a:p>
        </p:txBody>
      </p:sp>
      <p:sp>
        <p:nvSpPr>
          <p:cNvPr id="17" name="TextBox 16"/>
          <p:cNvSpPr txBox="1"/>
          <p:nvPr/>
        </p:nvSpPr>
        <p:spPr>
          <a:xfrm>
            <a:off x="8636000" y="3477068"/>
            <a:ext cx="1756833" cy="656655"/>
          </a:xfrm>
          <a:prstGeom prst="rect">
            <a:avLst/>
          </a:prstGeom>
          <a:noFill/>
        </p:spPr>
        <p:txBody>
          <a:bodyPr wrap="square" rtlCol="0">
            <a:spAutoFit/>
          </a:bodyPr>
          <a:lstStyle/>
          <a:p>
            <a:r>
              <a:rPr lang="en-US" sz="2000" b="1" dirty="0">
                <a:latin typeface="Arial"/>
                <a:cs typeface="Arial"/>
              </a:rPr>
              <a:t>$250</a:t>
            </a:r>
            <a:br>
              <a:rPr lang="en-US" sz="2000" b="1" dirty="0">
                <a:latin typeface="Arial"/>
                <a:cs typeface="Arial"/>
              </a:rPr>
            </a:br>
            <a:r>
              <a:rPr lang="en-US" sz="1667" dirty="0">
                <a:latin typeface="Arial"/>
                <a:cs typeface="Arial"/>
              </a:rPr>
              <a:t>CASH BONUS</a:t>
            </a:r>
          </a:p>
        </p:txBody>
      </p:sp>
      <p:sp>
        <p:nvSpPr>
          <p:cNvPr id="18" name="TextBox 17"/>
          <p:cNvSpPr txBox="1"/>
          <p:nvPr/>
        </p:nvSpPr>
        <p:spPr>
          <a:xfrm>
            <a:off x="4984750" y="4153175"/>
            <a:ext cx="2973917" cy="656655"/>
          </a:xfrm>
          <a:prstGeom prst="rect">
            <a:avLst/>
          </a:prstGeom>
          <a:noFill/>
        </p:spPr>
        <p:txBody>
          <a:bodyPr wrap="square" rtlCol="0">
            <a:spAutoFit/>
          </a:bodyPr>
          <a:lstStyle/>
          <a:p>
            <a:r>
              <a:rPr lang="en-US" sz="2000" b="1" dirty="0">
                <a:latin typeface="Arial"/>
                <a:cs typeface="Arial"/>
              </a:rPr>
              <a:t>$200/150 PV</a:t>
            </a:r>
            <a:br>
              <a:rPr lang="en-US" sz="2000" b="1" dirty="0">
                <a:latin typeface="Arial"/>
                <a:cs typeface="Arial"/>
              </a:rPr>
            </a:br>
            <a:r>
              <a:rPr lang="en-US" sz="1667" dirty="0">
                <a:latin typeface="Arial"/>
                <a:cs typeface="Arial"/>
              </a:rPr>
              <a:t>ZIJA REWARDS PURCHASE</a:t>
            </a:r>
          </a:p>
        </p:txBody>
      </p:sp>
      <p:sp>
        <p:nvSpPr>
          <p:cNvPr id="19" name="TextBox 18"/>
          <p:cNvSpPr txBox="1"/>
          <p:nvPr/>
        </p:nvSpPr>
        <p:spPr>
          <a:xfrm>
            <a:off x="8636000" y="4153174"/>
            <a:ext cx="1756833" cy="656655"/>
          </a:xfrm>
          <a:prstGeom prst="rect">
            <a:avLst/>
          </a:prstGeom>
          <a:noFill/>
        </p:spPr>
        <p:txBody>
          <a:bodyPr wrap="square" rtlCol="0">
            <a:spAutoFit/>
          </a:bodyPr>
          <a:lstStyle/>
          <a:p>
            <a:r>
              <a:rPr lang="en-US" sz="2000" b="1" dirty="0">
                <a:latin typeface="Arial"/>
                <a:cs typeface="Arial"/>
              </a:rPr>
              <a:t>$500</a:t>
            </a:r>
            <a:br>
              <a:rPr lang="en-US" sz="2000" b="1" dirty="0">
                <a:latin typeface="Arial"/>
                <a:cs typeface="Arial"/>
              </a:rPr>
            </a:br>
            <a:r>
              <a:rPr lang="en-US" sz="1667" dirty="0">
                <a:latin typeface="Arial"/>
                <a:cs typeface="Arial"/>
              </a:rPr>
              <a:t>CASH BONUS</a:t>
            </a:r>
          </a:p>
        </p:txBody>
      </p:sp>
      <p:sp>
        <p:nvSpPr>
          <p:cNvPr id="20" name="TextBox 19"/>
          <p:cNvSpPr txBox="1"/>
          <p:nvPr/>
        </p:nvSpPr>
        <p:spPr>
          <a:xfrm>
            <a:off x="4984750" y="4842319"/>
            <a:ext cx="2973917" cy="656655"/>
          </a:xfrm>
          <a:prstGeom prst="rect">
            <a:avLst/>
          </a:prstGeom>
          <a:noFill/>
        </p:spPr>
        <p:txBody>
          <a:bodyPr wrap="square" rtlCol="0">
            <a:spAutoFit/>
          </a:bodyPr>
          <a:lstStyle/>
          <a:p>
            <a:r>
              <a:rPr lang="en-US" sz="2000" b="1" dirty="0">
                <a:latin typeface="Arial"/>
                <a:cs typeface="Arial"/>
              </a:rPr>
              <a:t>$200/150 PV</a:t>
            </a:r>
            <a:br>
              <a:rPr lang="en-US" sz="2000" b="1" dirty="0">
                <a:latin typeface="Arial"/>
                <a:cs typeface="Arial"/>
              </a:rPr>
            </a:br>
            <a:r>
              <a:rPr lang="en-US" sz="1667" dirty="0">
                <a:latin typeface="Arial"/>
                <a:cs typeface="Arial"/>
              </a:rPr>
              <a:t>ZIJA REWARDS PURCHASE</a:t>
            </a:r>
          </a:p>
        </p:txBody>
      </p:sp>
      <p:sp>
        <p:nvSpPr>
          <p:cNvPr id="21" name="TextBox 20"/>
          <p:cNvSpPr txBox="1"/>
          <p:nvPr/>
        </p:nvSpPr>
        <p:spPr>
          <a:xfrm>
            <a:off x="8636000" y="4842318"/>
            <a:ext cx="1756833" cy="656655"/>
          </a:xfrm>
          <a:prstGeom prst="rect">
            <a:avLst/>
          </a:prstGeom>
          <a:noFill/>
        </p:spPr>
        <p:txBody>
          <a:bodyPr wrap="square" rtlCol="0">
            <a:spAutoFit/>
          </a:bodyPr>
          <a:lstStyle/>
          <a:p>
            <a:r>
              <a:rPr lang="en-US" sz="2000" b="1" dirty="0">
                <a:latin typeface="Arial"/>
                <a:cs typeface="Arial"/>
              </a:rPr>
              <a:t>$1,000</a:t>
            </a:r>
            <a:br>
              <a:rPr lang="en-US" sz="2000" b="1" dirty="0">
                <a:latin typeface="Arial"/>
                <a:cs typeface="Arial"/>
              </a:rPr>
            </a:br>
            <a:r>
              <a:rPr lang="en-US" sz="1667" dirty="0">
                <a:latin typeface="Arial"/>
                <a:cs typeface="Arial"/>
              </a:rPr>
              <a:t>CASH BONUS</a:t>
            </a:r>
          </a:p>
        </p:txBody>
      </p:sp>
      <p:sp>
        <p:nvSpPr>
          <p:cNvPr id="22" name="TextBox 21"/>
          <p:cNvSpPr txBox="1"/>
          <p:nvPr/>
        </p:nvSpPr>
        <p:spPr>
          <a:xfrm>
            <a:off x="8085667" y="2228235"/>
            <a:ext cx="2063750" cy="400110"/>
          </a:xfrm>
          <a:prstGeom prst="rect">
            <a:avLst/>
          </a:prstGeom>
          <a:noFill/>
        </p:spPr>
        <p:txBody>
          <a:bodyPr wrap="square" rtlCol="0">
            <a:spAutoFit/>
          </a:bodyPr>
          <a:lstStyle/>
          <a:p>
            <a:pPr algn="ctr"/>
            <a:r>
              <a:rPr lang="en-US" sz="2000" b="1" dirty="0">
                <a:solidFill>
                  <a:schemeClr val="bg1"/>
                </a:solidFill>
                <a:latin typeface="Arial"/>
                <a:cs typeface="Arial"/>
              </a:rPr>
              <a:t>CLUB 500</a:t>
            </a:r>
            <a:endParaRPr lang="en-US" sz="1667" dirty="0">
              <a:solidFill>
                <a:schemeClr val="bg1"/>
              </a:solidFill>
              <a:latin typeface="Arial"/>
              <a:cs typeface="Arial"/>
            </a:endParaRPr>
          </a:p>
        </p:txBody>
      </p:sp>
      <p:sp>
        <p:nvSpPr>
          <p:cNvPr id="24" name="TextBox 23"/>
          <p:cNvSpPr txBox="1"/>
          <p:nvPr/>
        </p:nvSpPr>
        <p:spPr>
          <a:xfrm>
            <a:off x="8085667" y="2916152"/>
            <a:ext cx="2063750" cy="400110"/>
          </a:xfrm>
          <a:prstGeom prst="rect">
            <a:avLst/>
          </a:prstGeom>
          <a:noFill/>
        </p:spPr>
        <p:txBody>
          <a:bodyPr wrap="square" rtlCol="0">
            <a:spAutoFit/>
          </a:bodyPr>
          <a:lstStyle/>
          <a:p>
            <a:pPr algn="ctr"/>
            <a:r>
              <a:rPr lang="en-US" sz="2000" b="1" dirty="0">
                <a:solidFill>
                  <a:schemeClr val="bg1"/>
                </a:solidFill>
                <a:latin typeface="Arial"/>
                <a:cs typeface="Arial"/>
              </a:rPr>
              <a:t>CLUB 1000</a:t>
            </a:r>
            <a:endParaRPr lang="en-US" sz="1667" dirty="0">
              <a:solidFill>
                <a:schemeClr val="bg1"/>
              </a:solidFill>
              <a:latin typeface="Arial"/>
              <a:cs typeface="Arial"/>
            </a:endParaRPr>
          </a:p>
        </p:txBody>
      </p:sp>
    </p:spTree>
    <p:extLst>
      <p:ext uri="{BB962C8B-B14F-4D97-AF65-F5344CB8AC3E}">
        <p14:creationId xmlns:p14="http://schemas.microsoft.com/office/powerpoint/2010/main" val="2281350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66954"/>
            <a:ext cx="5237331" cy="682174"/>
          </a:xfrm>
          <a:prstGeom prst="rect">
            <a:avLst/>
          </a:prstGeom>
          <a:noFill/>
        </p:spPr>
        <p:txBody>
          <a:bodyPr wrap="none" rtlCol="0">
            <a:spAutoFit/>
          </a:bodyPr>
          <a:lstStyle/>
          <a:p>
            <a:r>
              <a:rPr lang="en-US" sz="3833" dirty="0">
                <a:latin typeface="Helvetica LT Std Black"/>
                <a:cs typeface="Helvetica LT Std Black"/>
              </a:rPr>
              <a:t>TEAM COMMISSIONS</a:t>
            </a:r>
          </a:p>
        </p:txBody>
      </p:sp>
      <p:pic>
        <p:nvPicPr>
          <p:cNvPr id="3" name="Picture 2" descr="teacm commiss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65" y="1012750"/>
            <a:ext cx="6302704" cy="5845250"/>
          </a:xfrm>
          <a:prstGeom prst="rect">
            <a:avLst/>
          </a:prstGeom>
        </p:spPr>
      </p:pic>
      <p:sp>
        <p:nvSpPr>
          <p:cNvPr id="5" name="TextBox 4"/>
          <p:cNvSpPr txBox="1"/>
          <p:nvPr/>
        </p:nvSpPr>
        <p:spPr>
          <a:xfrm>
            <a:off x="3915872" y="1594138"/>
            <a:ext cx="704898" cy="348878"/>
          </a:xfrm>
          <a:prstGeom prst="rect">
            <a:avLst/>
          </a:prstGeom>
          <a:noFill/>
        </p:spPr>
        <p:txBody>
          <a:bodyPr wrap="square" rtlCol="0">
            <a:spAutoFit/>
          </a:bodyPr>
          <a:lstStyle/>
          <a:p>
            <a:pPr algn="ctr"/>
            <a:r>
              <a:rPr lang="en-US" sz="1667" dirty="0">
                <a:solidFill>
                  <a:schemeClr val="bg1"/>
                </a:solidFill>
                <a:latin typeface="Arial"/>
                <a:cs typeface="Arial"/>
              </a:rPr>
              <a:t>YOU</a:t>
            </a:r>
          </a:p>
        </p:txBody>
      </p:sp>
      <p:sp>
        <p:nvSpPr>
          <p:cNvPr id="7" name="TextBox 6"/>
          <p:cNvSpPr txBox="1"/>
          <p:nvPr/>
        </p:nvSpPr>
        <p:spPr>
          <a:xfrm>
            <a:off x="4926951" y="1109526"/>
            <a:ext cx="1536440" cy="348878"/>
          </a:xfrm>
          <a:prstGeom prst="rect">
            <a:avLst/>
          </a:prstGeom>
          <a:noFill/>
        </p:spPr>
        <p:txBody>
          <a:bodyPr wrap="square" rtlCol="0">
            <a:spAutoFit/>
          </a:bodyPr>
          <a:lstStyle/>
          <a:p>
            <a:r>
              <a:rPr lang="en-US" sz="1667" dirty="0">
                <a:latin typeface="Arial"/>
                <a:cs typeface="Arial"/>
              </a:rPr>
              <a:t>YOU EARN</a:t>
            </a:r>
          </a:p>
        </p:txBody>
      </p:sp>
      <p:sp>
        <p:nvSpPr>
          <p:cNvPr id="8" name="TextBox 7"/>
          <p:cNvSpPr txBox="1"/>
          <p:nvPr/>
        </p:nvSpPr>
        <p:spPr>
          <a:xfrm>
            <a:off x="4926951" y="1804335"/>
            <a:ext cx="2330183" cy="348878"/>
          </a:xfrm>
          <a:prstGeom prst="rect">
            <a:avLst/>
          </a:prstGeom>
          <a:noFill/>
        </p:spPr>
        <p:txBody>
          <a:bodyPr wrap="square" rtlCol="0">
            <a:spAutoFit/>
          </a:bodyPr>
          <a:lstStyle/>
          <a:p>
            <a:r>
              <a:rPr lang="en-US" sz="1667" dirty="0">
                <a:latin typeface="Arial"/>
                <a:cs typeface="Arial"/>
              </a:rPr>
              <a:t>In Team Commissions</a:t>
            </a:r>
          </a:p>
        </p:txBody>
      </p:sp>
      <p:sp>
        <p:nvSpPr>
          <p:cNvPr id="9" name="TextBox 8"/>
          <p:cNvSpPr txBox="1"/>
          <p:nvPr/>
        </p:nvSpPr>
        <p:spPr>
          <a:xfrm>
            <a:off x="178096" y="2427168"/>
            <a:ext cx="1536440" cy="348878"/>
          </a:xfrm>
          <a:prstGeom prst="rect">
            <a:avLst/>
          </a:prstGeom>
          <a:noFill/>
        </p:spPr>
        <p:txBody>
          <a:bodyPr wrap="square" rtlCol="0">
            <a:spAutoFit/>
          </a:bodyPr>
          <a:lstStyle/>
          <a:p>
            <a:pPr algn="r"/>
            <a:r>
              <a:rPr lang="en-US" sz="1667" dirty="0">
                <a:latin typeface="Arial"/>
                <a:cs typeface="Arial"/>
              </a:rPr>
              <a:t>LEFT LEG</a:t>
            </a:r>
          </a:p>
        </p:txBody>
      </p:sp>
      <p:sp>
        <p:nvSpPr>
          <p:cNvPr id="10" name="TextBox 9"/>
          <p:cNvSpPr txBox="1"/>
          <p:nvPr/>
        </p:nvSpPr>
        <p:spPr>
          <a:xfrm>
            <a:off x="6910178" y="2427168"/>
            <a:ext cx="1536440" cy="348878"/>
          </a:xfrm>
          <a:prstGeom prst="rect">
            <a:avLst/>
          </a:prstGeom>
          <a:noFill/>
        </p:spPr>
        <p:txBody>
          <a:bodyPr wrap="square" rtlCol="0">
            <a:spAutoFit/>
          </a:bodyPr>
          <a:lstStyle/>
          <a:p>
            <a:r>
              <a:rPr lang="en-US" sz="1667" dirty="0">
                <a:latin typeface="Arial"/>
                <a:cs typeface="Arial"/>
              </a:rPr>
              <a:t>RIGHT LEG</a:t>
            </a:r>
          </a:p>
        </p:txBody>
      </p:sp>
      <p:sp>
        <p:nvSpPr>
          <p:cNvPr id="11" name="TextBox 10"/>
          <p:cNvSpPr txBox="1"/>
          <p:nvPr/>
        </p:nvSpPr>
        <p:spPr>
          <a:xfrm>
            <a:off x="1712608" y="2859532"/>
            <a:ext cx="773050" cy="358944"/>
          </a:xfrm>
          <a:prstGeom prst="rect">
            <a:avLst/>
          </a:prstGeom>
          <a:noFill/>
        </p:spPr>
        <p:txBody>
          <a:bodyPr wrap="square" rtlCol="0">
            <a:spAutoFit/>
          </a:bodyPr>
          <a:lstStyle/>
          <a:p>
            <a:pPr algn="ctr">
              <a:lnSpc>
                <a:spcPct val="80000"/>
              </a:lnSpc>
            </a:pPr>
            <a:r>
              <a:rPr lang="en-US" sz="1083" b="1" dirty="0">
                <a:solidFill>
                  <a:schemeClr val="bg1">
                    <a:lumMod val="50000"/>
                  </a:schemeClr>
                </a:solidFill>
                <a:latin typeface="Arial"/>
                <a:cs typeface="Arial"/>
              </a:rPr>
              <a:t>1000 PV</a:t>
            </a:r>
          </a:p>
          <a:p>
            <a:pPr algn="ctr">
              <a:lnSpc>
                <a:spcPct val="80000"/>
              </a:lnSpc>
            </a:pPr>
            <a:r>
              <a:rPr lang="en-US" sz="1083" b="1" dirty="0">
                <a:solidFill>
                  <a:schemeClr val="bg1">
                    <a:lumMod val="50000"/>
                  </a:schemeClr>
                </a:solidFill>
                <a:latin typeface="Arial"/>
                <a:cs typeface="Arial"/>
              </a:rPr>
              <a:t>PE</a:t>
            </a:r>
          </a:p>
        </p:txBody>
      </p:sp>
      <p:sp>
        <p:nvSpPr>
          <p:cNvPr id="13" name="TextBox 12"/>
          <p:cNvSpPr txBox="1"/>
          <p:nvPr/>
        </p:nvSpPr>
        <p:spPr>
          <a:xfrm>
            <a:off x="1937522" y="3850464"/>
            <a:ext cx="416288" cy="338554"/>
          </a:xfrm>
          <a:prstGeom prst="rect">
            <a:avLst/>
          </a:prstGeom>
          <a:noFill/>
        </p:spPr>
        <p:txBody>
          <a:bodyPr wrap="square" rtlCol="0">
            <a:spAutoFit/>
          </a:bodyPr>
          <a:lstStyle/>
          <a:p>
            <a:pPr algn="ctr">
              <a:lnSpc>
                <a:spcPct val="80000"/>
              </a:lnSpc>
            </a:pPr>
            <a:r>
              <a:rPr lang="en-US" sz="1000" b="1" dirty="0">
                <a:solidFill>
                  <a:schemeClr val="bg1"/>
                </a:solidFill>
                <a:latin typeface="Arial"/>
                <a:cs typeface="Arial"/>
              </a:rPr>
              <a:t>500 PV</a:t>
            </a:r>
          </a:p>
        </p:txBody>
      </p:sp>
      <p:sp>
        <p:nvSpPr>
          <p:cNvPr id="14" name="TextBox 13"/>
          <p:cNvSpPr txBox="1"/>
          <p:nvPr/>
        </p:nvSpPr>
        <p:spPr>
          <a:xfrm>
            <a:off x="1814319" y="4820924"/>
            <a:ext cx="576409" cy="338554"/>
          </a:xfrm>
          <a:prstGeom prst="rect">
            <a:avLst/>
          </a:prstGeom>
          <a:noFill/>
        </p:spPr>
        <p:txBody>
          <a:bodyPr wrap="square" rtlCol="0">
            <a:spAutoFit/>
          </a:bodyPr>
          <a:lstStyle/>
          <a:p>
            <a:pPr algn="ctr">
              <a:lnSpc>
                <a:spcPct val="80000"/>
              </a:lnSpc>
            </a:pPr>
            <a:r>
              <a:rPr lang="en-US" sz="1000" b="1" dirty="0">
                <a:solidFill>
                  <a:schemeClr val="bg1"/>
                </a:solidFill>
                <a:latin typeface="Arial"/>
                <a:cs typeface="Arial"/>
              </a:rPr>
              <a:t>250 PV</a:t>
            </a:r>
          </a:p>
        </p:txBody>
      </p:sp>
      <p:sp>
        <p:nvSpPr>
          <p:cNvPr id="15" name="TextBox 14"/>
          <p:cNvSpPr txBox="1"/>
          <p:nvPr/>
        </p:nvSpPr>
        <p:spPr>
          <a:xfrm>
            <a:off x="6057967" y="2859532"/>
            <a:ext cx="773050" cy="358944"/>
          </a:xfrm>
          <a:prstGeom prst="rect">
            <a:avLst/>
          </a:prstGeom>
          <a:noFill/>
        </p:spPr>
        <p:txBody>
          <a:bodyPr wrap="square" rtlCol="0">
            <a:spAutoFit/>
          </a:bodyPr>
          <a:lstStyle/>
          <a:p>
            <a:pPr algn="ctr">
              <a:lnSpc>
                <a:spcPct val="80000"/>
              </a:lnSpc>
            </a:pPr>
            <a:r>
              <a:rPr lang="en-US" sz="1083" b="1" dirty="0">
                <a:solidFill>
                  <a:srgbClr val="3BAE65"/>
                </a:solidFill>
                <a:latin typeface="Arial"/>
                <a:cs typeface="Arial"/>
              </a:rPr>
              <a:t>1000 PV</a:t>
            </a:r>
          </a:p>
          <a:p>
            <a:pPr algn="ctr">
              <a:lnSpc>
                <a:spcPct val="80000"/>
              </a:lnSpc>
            </a:pPr>
            <a:r>
              <a:rPr lang="en-US" sz="1083" b="1" dirty="0">
                <a:solidFill>
                  <a:srgbClr val="3BAE65"/>
                </a:solidFill>
                <a:latin typeface="Arial"/>
                <a:cs typeface="Arial"/>
              </a:rPr>
              <a:t>PE</a:t>
            </a:r>
          </a:p>
        </p:txBody>
      </p:sp>
      <p:sp>
        <p:nvSpPr>
          <p:cNvPr id="16" name="TextBox 15"/>
          <p:cNvSpPr txBox="1"/>
          <p:nvPr/>
        </p:nvSpPr>
        <p:spPr>
          <a:xfrm>
            <a:off x="6146839" y="3830074"/>
            <a:ext cx="576409" cy="338554"/>
          </a:xfrm>
          <a:prstGeom prst="rect">
            <a:avLst/>
          </a:prstGeom>
          <a:noFill/>
        </p:spPr>
        <p:txBody>
          <a:bodyPr wrap="square" rtlCol="0">
            <a:spAutoFit/>
          </a:bodyPr>
          <a:lstStyle/>
          <a:p>
            <a:pPr algn="ctr">
              <a:lnSpc>
                <a:spcPct val="80000"/>
              </a:lnSpc>
            </a:pPr>
            <a:r>
              <a:rPr lang="en-US" sz="1000" b="1" dirty="0">
                <a:solidFill>
                  <a:schemeClr val="bg1"/>
                </a:solidFill>
                <a:latin typeface="Arial"/>
                <a:cs typeface="Arial"/>
              </a:rPr>
              <a:t>500 PV</a:t>
            </a:r>
          </a:p>
        </p:txBody>
      </p:sp>
      <p:sp>
        <p:nvSpPr>
          <p:cNvPr id="17" name="TextBox 16"/>
          <p:cNvSpPr txBox="1"/>
          <p:nvPr/>
        </p:nvSpPr>
        <p:spPr>
          <a:xfrm>
            <a:off x="1330913" y="5564417"/>
            <a:ext cx="1536440" cy="949234"/>
          </a:xfrm>
          <a:prstGeom prst="rect">
            <a:avLst/>
          </a:prstGeom>
          <a:noFill/>
        </p:spPr>
        <p:txBody>
          <a:bodyPr wrap="square" rtlCol="0">
            <a:spAutoFit/>
          </a:bodyPr>
          <a:lstStyle/>
          <a:p>
            <a:pPr algn="ctr">
              <a:lnSpc>
                <a:spcPct val="80000"/>
              </a:lnSpc>
            </a:pPr>
            <a:r>
              <a:rPr lang="en-US" sz="1667" dirty="0">
                <a:latin typeface="Arial"/>
                <a:cs typeface="Arial"/>
              </a:rPr>
              <a:t>TOTAL</a:t>
            </a:r>
          </a:p>
          <a:p>
            <a:pPr algn="ctr">
              <a:lnSpc>
                <a:spcPct val="80000"/>
              </a:lnSpc>
            </a:pPr>
            <a:r>
              <a:rPr lang="en-US" sz="2667" b="1" dirty="0">
                <a:latin typeface="Arial"/>
                <a:cs typeface="Arial"/>
              </a:rPr>
              <a:t>1750</a:t>
            </a:r>
          </a:p>
          <a:p>
            <a:pPr algn="ctr">
              <a:lnSpc>
                <a:spcPct val="90000"/>
              </a:lnSpc>
            </a:pPr>
            <a:r>
              <a:rPr lang="en-US" sz="1167" dirty="0">
                <a:latin typeface="Arial"/>
                <a:cs typeface="Arial"/>
              </a:rPr>
              <a:t>COMMISSIONABLE</a:t>
            </a:r>
          </a:p>
          <a:p>
            <a:pPr algn="ctr">
              <a:lnSpc>
                <a:spcPct val="90000"/>
              </a:lnSpc>
            </a:pPr>
            <a:r>
              <a:rPr lang="en-US" sz="1167" dirty="0">
                <a:latin typeface="Arial"/>
                <a:cs typeface="Arial"/>
              </a:rPr>
              <a:t>VOLUME</a:t>
            </a:r>
          </a:p>
        </p:txBody>
      </p:sp>
      <p:sp>
        <p:nvSpPr>
          <p:cNvPr id="18" name="TextBox 17"/>
          <p:cNvSpPr txBox="1"/>
          <p:nvPr/>
        </p:nvSpPr>
        <p:spPr>
          <a:xfrm>
            <a:off x="5676272" y="4610814"/>
            <a:ext cx="1536440" cy="949234"/>
          </a:xfrm>
          <a:prstGeom prst="rect">
            <a:avLst/>
          </a:prstGeom>
          <a:noFill/>
        </p:spPr>
        <p:txBody>
          <a:bodyPr wrap="square" rtlCol="0">
            <a:spAutoFit/>
          </a:bodyPr>
          <a:lstStyle/>
          <a:p>
            <a:pPr algn="ctr">
              <a:lnSpc>
                <a:spcPct val="80000"/>
              </a:lnSpc>
            </a:pPr>
            <a:r>
              <a:rPr lang="en-US" sz="1667" dirty="0">
                <a:latin typeface="Arial"/>
                <a:cs typeface="Arial"/>
              </a:rPr>
              <a:t>TOTAL</a:t>
            </a:r>
          </a:p>
          <a:p>
            <a:pPr algn="ctr">
              <a:lnSpc>
                <a:spcPct val="80000"/>
              </a:lnSpc>
            </a:pPr>
            <a:r>
              <a:rPr lang="en-US" sz="2667" b="1" dirty="0">
                <a:solidFill>
                  <a:srgbClr val="3BAE65"/>
                </a:solidFill>
                <a:latin typeface="Arial"/>
                <a:cs typeface="Arial"/>
              </a:rPr>
              <a:t>1500</a:t>
            </a:r>
          </a:p>
          <a:p>
            <a:pPr algn="ctr">
              <a:lnSpc>
                <a:spcPct val="90000"/>
              </a:lnSpc>
            </a:pPr>
            <a:r>
              <a:rPr lang="en-US" sz="1167" dirty="0">
                <a:latin typeface="Arial"/>
                <a:cs typeface="Arial"/>
              </a:rPr>
              <a:t>COMMISSIONABLE</a:t>
            </a:r>
          </a:p>
          <a:p>
            <a:pPr algn="ctr">
              <a:lnSpc>
                <a:spcPct val="90000"/>
              </a:lnSpc>
            </a:pPr>
            <a:r>
              <a:rPr lang="en-US" sz="1167" dirty="0">
                <a:latin typeface="Arial"/>
                <a:cs typeface="Arial"/>
              </a:rPr>
              <a:t>VOLUME</a:t>
            </a:r>
          </a:p>
        </p:txBody>
      </p:sp>
      <p:sp>
        <p:nvSpPr>
          <p:cNvPr id="6" name="Rectangle 5">
            <a:extLst>
              <a:ext uri="{FF2B5EF4-FFF2-40B4-BE49-F238E27FC236}">
                <a16:creationId xmlns:a16="http://schemas.microsoft.com/office/drawing/2014/main" id="{B8B0B699-EB10-C347-A8C8-A06889869ECC}"/>
              </a:ext>
            </a:extLst>
          </p:cNvPr>
          <p:cNvSpPr/>
          <p:nvPr/>
        </p:nvSpPr>
        <p:spPr>
          <a:xfrm>
            <a:off x="4853305" y="1422517"/>
            <a:ext cx="1210589" cy="535531"/>
          </a:xfrm>
          <a:prstGeom prst="rect">
            <a:avLst/>
          </a:prstGeom>
        </p:spPr>
        <p:txBody>
          <a:bodyPr wrap="none">
            <a:spAutoFit/>
          </a:bodyPr>
          <a:lstStyle/>
          <a:p>
            <a:pPr algn="ctr">
              <a:lnSpc>
                <a:spcPct val="80000"/>
              </a:lnSpc>
            </a:pPr>
            <a:r>
              <a:rPr lang="en-US" sz="3600" b="1" dirty="0">
                <a:solidFill>
                  <a:srgbClr val="3BAE65"/>
                </a:solidFill>
                <a:latin typeface="Arial"/>
                <a:cs typeface="Arial"/>
              </a:rPr>
              <a:t>$150</a:t>
            </a:r>
          </a:p>
        </p:txBody>
      </p:sp>
      <p:sp>
        <p:nvSpPr>
          <p:cNvPr id="12" name="Rectangle 11">
            <a:extLst>
              <a:ext uri="{FF2B5EF4-FFF2-40B4-BE49-F238E27FC236}">
                <a16:creationId xmlns:a16="http://schemas.microsoft.com/office/drawing/2014/main" id="{D434405B-23A5-E54C-B33B-5733DCADF0FF}"/>
              </a:ext>
            </a:extLst>
          </p:cNvPr>
          <p:cNvSpPr/>
          <p:nvPr/>
        </p:nvSpPr>
        <p:spPr>
          <a:xfrm>
            <a:off x="8530542" y="1079993"/>
            <a:ext cx="3483362" cy="5170646"/>
          </a:xfrm>
          <a:prstGeom prst="rect">
            <a:avLst/>
          </a:prstGeom>
        </p:spPr>
        <p:txBody>
          <a:bodyPr wrap="square">
            <a:spAutoFit/>
          </a:bodyPr>
          <a:lstStyle/>
          <a:p>
            <a:r>
              <a:rPr lang="en-US" dirty="0">
                <a:latin typeface="Arial"/>
                <a:cs typeface="Arial"/>
              </a:rPr>
              <a:t>PLUS</a:t>
            </a:r>
          </a:p>
          <a:p>
            <a:endParaRPr lang="en-US" dirty="0">
              <a:latin typeface="Arial"/>
              <a:cs typeface="Arial"/>
            </a:endParaRPr>
          </a:p>
          <a:p>
            <a:r>
              <a:rPr lang="en-US" dirty="0">
                <a:latin typeface="Arial"/>
                <a:cs typeface="Arial"/>
              </a:rPr>
              <a:t>You also Earned…</a:t>
            </a:r>
          </a:p>
          <a:p>
            <a:endParaRPr lang="en-US" dirty="0">
              <a:latin typeface="Arial"/>
              <a:cs typeface="Arial"/>
            </a:endParaRPr>
          </a:p>
          <a:p>
            <a:r>
              <a:rPr lang="en-US" dirty="0">
                <a:latin typeface="Arial"/>
                <a:cs typeface="Arial"/>
              </a:rPr>
              <a:t>$500 Fast Start Commissions</a:t>
            </a:r>
          </a:p>
          <a:p>
            <a:r>
              <a:rPr lang="en-US" dirty="0">
                <a:latin typeface="Arial"/>
                <a:cs typeface="Arial"/>
              </a:rPr>
              <a:t>(on your 2 personally enrolled)</a:t>
            </a:r>
          </a:p>
          <a:p>
            <a:endParaRPr lang="en-US" dirty="0">
              <a:latin typeface="Arial"/>
              <a:cs typeface="Arial"/>
            </a:endParaRPr>
          </a:p>
          <a:p>
            <a:r>
              <a:rPr lang="en-US" dirty="0">
                <a:latin typeface="Arial"/>
                <a:cs typeface="Arial"/>
              </a:rPr>
              <a:t>$100 GQ Bonus</a:t>
            </a:r>
          </a:p>
          <a:p>
            <a:r>
              <a:rPr lang="en-US" dirty="0">
                <a:latin typeface="Arial"/>
                <a:cs typeface="Arial"/>
              </a:rPr>
              <a:t>(on your 2 personally enrolled if within one cycle)</a:t>
            </a:r>
          </a:p>
          <a:p>
            <a:endParaRPr lang="en-US" dirty="0">
              <a:latin typeface="Arial"/>
              <a:cs typeface="Arial"/>
            </a:endParaRPr>
          </a:p>
          <a:p>
            <a:r>
              <a:rPr lang="en-US" sz="3200" dirty="0">
                <a:latin typeface="Arial"/>
                <a:cs typeface="Arial"/>
              </a:rPr>
              <a:t>TOTAL</a:t>
            </a:r>
          </a:p>
          <a:p>
            <a:endParaRPr lang="en-US" sz="3200" dirty="0">
              <a:latin typeface="Arial"/>
              <a:cs typeface="Arial"/>
            </a:endParaRPr>
          </a:p>
          <a:p>
            <a:r>
              <a:rPr lang="en-US" sz="3200" b="1" dirty="0">
                <a:solidFill>
                  <a:srgbClr val="00B050"/>
                </a:solidFill>
                <a:latin typeface="Arial"/>
                <a:cs typeface="Arial"/>
              </a:rPr>
              <a:t>$750</a:t>
            </a:r>
          </a:p>
          <a:p>
            <a:endParaRPr lang="en-US" dirty="0">
              <a:latin typeface="Arial"/>
              <a:cs typeface="Arial"/>
            </a:endParaRPr>
          </a:p>
          <a:p>
            <a:endParaRPr lang="en-US" dirty="0"/>
          </a:p>
        </p:txBody>
      </p:sp>
    </p:spTree>
    <p:extLst>
      <p:ext uri="{BB962C8B-B14F-4D97-AF65-F5344CB8AC3E}">
        <p14:creationId xmlns:p14="http://schemas.microsoft.com/office/powerpoint/2010/main" val="747292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66954"/>
            <a:ext cx="8536952" cy="682174"/>
          </a:xfrm>
          <a:prstGeom prst="rect">
            <a:avLst/>
          </a:prstGeom>
          <a:noFill/>
        </p:spPr>
        <p:txBody>
          <a:bodyPr wrap="none" rtlCol="0">
            <a:spAutoFit/>
          </a:bodyPr>
          <a:lstStyle/>
          <a:p>
            <a:r>
              <a:rPr lang="en-US" sz="3833" dirty="0">
                <a:latin typeface="Helvetica LT Std Black"/>
                <a:cs typeface="Helvetica LT Std Black"/>
              </a:rPr>
              <a:t>ROLLING 4 WEEK QUALIFICATIONS</a:t>
            </a:r>
          </a:p>
        </p:txBody>
      </p:sp>
      <p:pic>
        <p:nvPicPr>
          <p:cNvPr id="3" name="Picture 2" descr="page12_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983" y="714737"/>
            <a:ext cx="11430000" cy="4572000"/>
          </a:xfrm>
          <a:prstGeom prst="rect">
            <a:avLst/>
          </a:prstGeom>
        </p:spPr>
      </p:pic>
      <p:sp>
        <p:nvSpPr>
          <p:cNvPr id="4" name="TextBox 3"/>
          <p:cNvSpPr txBox="1"/>
          <p:nvPr/>
        </p:nvSpPr>
        <p:spPr>
          <a:xfrm>
            <a:off x="2356775" y="1218807"/>
            <a:ext cx="3116792" cy="346185"/>
          </a:xfrm>
          <a:prstGeom prst="rect">
            <a:avLst/>
          </a:prstGeom>
          <a:noFill/>
        </p:spPr>
        <p:txBody>
          <a:bodyPr wrap="square" rtlCol="0">
            <a:spAutoFit/>
          </a:bodyPr>
          <a:lstStyle/>
          <a:p>
            <a:pPr algn="ctr">
              <a:lnSpc>
                <a:spcPct val="90000"/>
              </a:lnSpc>
            </a:pPr>
            <a:r>
              <a:rPr lang="en-US" sz="1833" b="1" dirty="0">
                <a:solidFill>
                  <a:schemeClr val="bg1"/>
                </a:solidFill>
                <a:latin typeface="Arial"/>
                <a:cs typeface="Arial"/>
              </a:rPr>
              <a:t>PERIOD 133</a:t>
            </a:r>
          </a:p>
        </p:txBody>
      </p:sp>
      <p:sp>
        <p:nvSpPr>
          <p:cNvPr id="5" name="TextBox 4"/>
          <p:cNvSpPr txBox="1"/>
          <p:nvPr/>
        </p:nvSpPr>
        <p:spPr>
          <a:xfrm>
            <a:off x="5473567" y="1218807"/>
            <a:ext cx="3116792" cy="346185"/>
          </a:xfrm>
          <a:prstGeom prst="rect">
            <a:avLst/>
          </a:prstGeom>
          <a:noFill/>
        </p:spPr>
        <p:txBody>
          <a:bodyPr wrap="square" rtlCol="0">
            <a:spAutoFit/>
          </a:bodyPr>
          <a:lstStyle/>
          <a:p>
            <a:pPr algn="ctr">
              <a:lnSpc>
                <a:spcPct val="90000"/>
              </a:lnSpc>
            </a:pPr>
            <a:r>
              <a:rPr lang="en-US" sz="1833" b="1" dirty="0">
                <a:solidFill>
                  <a:schemeClr val="bg1"/>
                </a:solidFill>
                <a:latin typeface="Arial"/>
                <a:cs typeface="Arial"/>
              </a:rPr>
              <a:t>PERIOD 134</a:t>
            </a:r>
          </a:p>
        </p:txBody>
      </p:sp>
      <p:sp>
        <p:nvSpPr>
          <p:cNvPr id="6" name="TextBox 5"/>
          <p:cNvSpPr txBox="1"/>
          <p:nvPr/>
        </p:nvSpPr>
        <p:spPr>
          <a:xfrm>
            <a:off x="8569192" y="1218807"/>
            <a:ext cx="3116792" cy="346185"/>
          </a:xfrm>
          <a:prstGeom prst="rect">
            <a:avLst/>
          </a:prstGeom>
          <a:noFill/>
        </p:spPr>
        <p:txBody>
          <a:bodyPr wrap="square" rtlCol="0">
            <a:spAutoFit/>
          </a:bodyPr>
          <a:lstStyle/>
          <a:p>
            <a:pPr algn="ctr">
              <a:lnSpc>
                <a:spcPct val="90000"/>
              </a:lnSpc>
            </a:pPr>
            <a:r>
              <a:rPr lang="en-US" sz="1833" b="1" dirty="0">
                <a:solidFill>
                  <a:schemeClr val="bg1"/>
                </a:solidFill>
                <a:latin typeface="Arial"/>
                <a:cs typeface="Arial"/>
              </a:rPr>
              <a:t>PERIOD 135</a:t>
            </a:r>
          </a:p>
        </p:txBody>
      </p:sp>
      <p:sp>
        <p:nvSpPr>
          <p:cNvPr id="7" name="TextBox 6"/>
          <p:cNvSpPr txBox="1"/>
          <p:nvPr/>
        </p:nvSpPr>
        <p:spPr>
          <a:xfrm>
            <a:off x="509984" y="2391054"/>
            <a:ext cx="2511974" cy="369332"/>
          </a:xfrm>
          <a:prstGeom prst="rect">
            <a:avLst/>
          </a:prstGeom>
          <a:noFill/>
        </p:spPr>
        <p:txBody>
          <a:bodyPr wrap="square" rtlCol="0">
            <a:spAutoFit/>
          </a:bodyPr>
          <a:lstStyle/>
          <a:p>
            <a:pPr>
              <a:lnSpc>
                <a:spcPct val="90000"/>
              </a:lnSpc>
            </a:pPr>
            <a:r>
              <a:rPr lang="en-US" sz="2000" b="1" dirty="0">
                <a:solidFill>
                  <a:schemeClr val="tx1">
                    <a:lumMod val="75000"/>
                    <a:lumOff val="25000"/>
                  </a:schemeClr>
                </a:solidFill>
                <a:latin typeface="Arial"/>
                <a:cs typeface="Arial"/>
              </a:rPr>
              <a:t>Example 01</a:t>
            </a:r>
          </a:p>
        </p:txBody>
      </p:sp>
      <p:sp>
        <p:nvSpPr>
          <p:cNvPr id="8" name="TextBox 7"/>
          <p:cNvSpPr txBox="1"/>
          <p:nvPr/>
        </p:nvSpPr>
        <p:spPr>
          <a:xfrm>
            <a:off x="509984" y="3068388"/>
            <a:ext cx="2511974" cy="369332"/>
          </a:xfrm>
          <a:prstGeom prst="rect">
            <a:avLst/>
          </a:prstGeom>
          <a:noFill/>
        </p:spPr>
        <p:txBody>
          <a:bodyPr wrap="square" rtlCol="0">
            <a:spAutoFit/>
          </a:bodyPr>
          <a:lstStyle/>
          <a:p>
            <a:pPr>
              <a:lnSpc>
                <a:spcPct val="90000"/>
              </a:lnSpc>
            </a:pPr>
            <a:r>
              <a:rPr lang="en-US" sz="2000" b="1" dirty="0">
                <a:solidFill>
                  <a:schemeClr val="tx1">
                    <a:lumMod val="75000"/>
                    <a:lumOff val="25000"/>
                  </a:schemeClr>
                </a:solidFill>
                <a:latin typeface="Arial"/>
                <a:cs typeface="Arial"/>
              </a:rPr>
              <a:t>Example 02</a:t>
            </a:r>
          </a:p>
        </p:txBody>
      </p:sp>
      <p:sp>
        <p:nvSpPr>
          <p:cNvPr id="9" name="TextBox 8"/>
          <p:cNvSpPr txBox="1"/>
          <p:nvPr/>
        </p:nvSpPr>
        <p:spPr>
          <a:xfrm>
            <a:off x="509984" y="3735138"/>
            <a:ext cx="2511974" cy="369332"/>
          </a:xfrm>
          <a:prstGeom prst="rect">
            <a:avLst/>
          </a:prstGeom>
          <a:noFill/>
        </p:spPr>
        <p:txBody>
          <a:bodyPr wrap="square" rtlCol="0">
            <a:spAutoFit/>
          </a:bodyPr>
          <a:lstStyle/>
          <a:p>
            <a:pPr>
              <a:lnSpc>
                <a:spcPct val="90000"/>
              </a:lnSpc>
            </a:pPr>
            <a:r>
              <a:rPr lang="en-US" sz="2000" b="1" dirty="0">
                <a:solidFill>
                  <a:schemeClr val="tx1">
                    <a:lumMod val="75000"/>
                    <a:lumOff val="25000"/>
                  </a:schemeClr>
                </a:solidFill>
                <a:latin typeface="Arial"/>
                <a:cs typeface="Arial"/>
              </a:rPr>
              <a:t>Example 03</a:t>
            </a:r>
          </a:p>
        </p:txBody>
      </p:sp>
      <p:sp>
        <p:nvSpPr>
          <p:cNvPr id="10" name="TextBox 9"/>
          <p:cNvSpPr txBox="1"/>
          <p:nvPr/>
        </p:nvSpPr>
        <p:spPr>
          <a:xfrm>
            <a:off x="509984" y="4416622"/>
            <a:ext cx="2511974" cy="369332"/>
          </a:xfrm>
          <a:prstGeom prst="rect">
            <a:avLst/>
          </a:prstGeom>
          <a:noFill/>
        </p:spPr>
        <p:txBody>
          <a:bodyPr wrap="square" rtlCol="0">
            <a:spAutoFit/>
          </a:bodyPr>
          <a:lstStyle/>
          <a:p>
            <a:pPr>
              <a:lnSpc>
                <a:spcPct val="90000"/>
              </a:lnSpc>
            </a:pPr>
            <a:r>
              <a:rPr lang="en-US" sz="2000" b="1" dirty="0">
                <a:solidFill>
                  <a:schemeClr val="tx1">
                    <a:lumMod val="75000"/>
                    <a:lumOff val="25000"/>
                  </a:schemeClr>
                </a:solidFill>
                <a:latin typeface="Arial"/>
                <a:cs typeface="Arial"/>
              </a:rPr>
              <a:t>Example 04</a:t>
            </a:r>
          </a:p>
        </p:txBody>
      </p:sp>
      <p:sp>
        <p:nvSpPr>
          <p:cNvPr id="11" name="TextBox 10">
            <a:extLst>
              <a:ext uri="{FF2B5EF4-FFF2-40B4-BE49-F238E27FC236}">
                <a16:creationId xmlns:a16="http://schemas.microsoft.com/office/drawing/2014/main" id="{C1399926-C0BB-284F-9E8C-1F2B756592CB}"/>
              </a:ext>
            </a:extLst>
          </p:cNvPr>
          <p:cNvSpPr txBox="1"/>
          <p:nvPr/>
        </p:nvSpPr>
        <p:spPr>
          <a:xfrm>
            <a:off x="717630" y="5286737"/>
            <a:ext cx="11111697" cy="646331"/>
          </a:xfrm>
          <a:prstGeom prst="rect">
            <a:avLst/>
          </a:prstGeom>
          <a:noFill/>
        </p:spPr>
        <p:txBody>
          <a:bodyPr wrap="square" rtlCol="0">
            <a:spAutoFit/>
          </a:bodyPr>
          <a:lstStyle/>
          <a:p>
            <a:r>
              <a:rPr lang="en-US" dirty="0"/>
              <a:t>Every week your rank is based on all of the volume you did THAT WEEK + THE PREVIOUS 3 WEEKS</a:t>
            </a:r>
          </a:p>
          <a:p>
            <a:r>
              <a:rPr lang="en-US" dirty="0"/>
              <a:t>This is like a monthly qualification plan with weekly pay EVERY SINGLE WEEK!</a:t>
            </a:r>
          </a:p>
        </p:txBody>
      </p:sp>
    </p:spTree>
    <p:extLst>
      <p:ext uri="{BB962C8B-B14F-4D97-AF65-F5344CB8AC3E}">
        <p14:creationId xmlns:p14="http://schemas.microsoft.com/office/powerpoint/2010/main" val="3419742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60" y="1606870"/>
            <a:ext cx="1756898" cy="1756898"/>
          </a:xfrm>
          <a:prstGeom prst="rect">
            <a:avLst/>
          </a:prstGeom>
        </p:spPr>
      </p:pic>
      <p:sp>
        <p:nvSpPr>
          <p:cNvPr id="14" name="Rectangle 13"/>
          <p:cNvSpPr/>
          <p:nvPr/>
        </p:nvSpPr>
        <p:spPr>
          <a:xfrm>
            <a:off x="329916" y="1009084"/>
            <a:ext cx="2633450" cy="584775"/>
          </a:xfrm>
          <a:prstGeom prst="rect">
            <a:avLst/>
          </a:prstGeom>
        </p:spPr>
        <p:txBody>
          <a:bodyPr wrap="square">
            <a:spAutoFit/>
          </a:bodyPr>
          <a:lstStyle/>
          <a:p>
            <a:pPr algn="ctr"/>
            <a:r>
              <a:rPr lang="en-US" sz="3200" dirty="0">
                <a:solidFill>
                  <a:srgbClr val="05CE7C"/>
                </a:solidFill>
                <a:latin typeface="Whitney SSm A" charset="0"/>
              </a:rPr>
              <a:t>BUILDER 500</a:t>
            </a:r>
            <a:endParaRPr lang="en-US" sz="3200" b="1" i="0" dirty="0">
              <a:solidFill>
                <a:srgbClr val="424242"/>
              </a:solidFill>
              <a:effectLst/>
              <a:latin typeface="Whitney SSm A" charset="0"/>
            </a:endParaRPr>
          </a:p>
        </p:txBody>
      </p:sp>
      <p:sp>
        <p:nvSpPr>
          <p:cNvPr id="12" name="Rectangle 11"/>
          <p:cNvSpPr/>
          <p:nvPr/>
        </p:nvSpPr>
        <p:spPr>
          <a:xfrm>
            <a:off x="329916" y="3312430"/>
            <a:ext cx="3562431" cy="954107"/>
          </a:xfrm>
          <a:prstGeom prst="rect">
            <a:avLst/>
          </a:prstGeom>
        </p:spPr>
        <p:txBody>
          <a:bodyPr wrap="square">
            <a:spAutoFit/>
          </a:bodyPr>
          <a:lstStyle/>
          <a:p>
            <a:pPr marL="342900" indent="-342900">
              <a:buFont typeface="+mj-lt"/>
              <a:buAutoNum type="arabicPeriod"/>
            </a:pPr>
            <a:r>
              <a:rPr lang="en-US" sz="1400" dirty="0"/>
              <a:t>Be Active (75 PV) &amp; Qualified</a:t>
            </a:r>
          </a:p>
          <a:p>
            <a:pPr marL="342900" indent="-342900">
              <a:buFont typeface="+mj-lt"/>
              <a:buAutoNum type="arabicPeriod"/>
            </a:pPr>
            <a:r>
              <a:rPr lang="en-US" sz="1400" dirty="0"/>
              <a:t>500+ Rank GV on Each Team in a rolling 4 week period.</a:t>
            </a:r>
          </a:p>
          <a:p>
            <a:pPr marL="342900" indent="-342900">
              <a:buFont typeface="+mj-lt"/>
              <a:buAutoNum type="arabicPeriod"/>
            </a:pPr>
            <a:r>
              <a:rPr lang="en-US" sz="1400" i="1" dirty="0"/>
              <a:t>Earning Potential $500 week</a:t>
            </a:r>
          </a:p>
        </p:txBody>
      </p:sp>
      <p:pic>
        <p:nvPicPr>
          <p:cNvPr id="9" name="Picture 8">
            <a:extLst>
              <a:ext uri="{FF2B5EF4-FFF2-40B4-BE49-F238E27FC236}">
                <a16:creationId xmlns:a16="http://schemas.microsoft.com/office/drawing/2014/main" id="{5A38E4C7-DA2D-724D-8242-38F76DEC9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069" y="1594251"/>
            <a:ext cx="1662701" cy="1662701"/>
          </a:xfrm>
          <a:prstGeom prst="rect">
            <a:avLst/>
          </a:prstGeom>
        </p:spPr>
      </p:pic>
      <p:sp>
        <p:nvSpPr>
          <p:cNvPr id="10" name="Rectangle 9">
            <a:extLst>
              <a:ext uri="{FF2B5EF4-FFF2-40B4-BE49-F238E27FC236}">
                <a16:creationId xmlns:a16="http://schemas.microsoft.com/office/drawing/2014/main" id="{79DE1DEC-1979-0047-A7CC-8829C66B51E7}"/>
              </a:ext>
            </a:extLst>
          </p:cNvPr>
          <p:cNvSpPr/>
          <p:nvPr/>
        </p:nvSpPr>
        <p:spPr>
          <a:xfrm>
            <a:off x="4267447" y="3256952"/>
            <a:ext cx="3726792" cy="1169551"/>
          </a:xfrm>
          <a:prstGeom prst="rect">
            <a:avLst/>
          </a:prstGeom>
        </p:spPr>
        <p:txBody>
          <a:bodyPr wrap="square">
            <a:spAutoFit/>
          </a:bodyPr>
          <a:lstStyle/>
          <a:p>
            <a:pPr marL="342900" indent="-342900">
              <a:buFont typeface="+mj-lt"/>
              <a:buAutoNum type="arabicPeriod"/>
            </a:pPr>
            <a:r>
              <a:rPr lang="en-US" sz="1400" dirty="0"/>
              <a:t>Be Active (75 PV) &amp; Qualified</a:t>
            </a:r>
          </a:p>
          <a:p>
            <a:pPr marL="342900" indent="-342900">
              <a:buFont typeface="+mj-lt"/>
              <a:buAutoNum type="arabicPeriod"/>
            </a:pPr>
            <a:r>
              <a:rPr lang="en-US" sz="1400" dirty="0"/>
              <a:t>1,500 Rank GV on each Team in a rolling 4 week period.</a:t>
            </a:r>
          </a:p>
          <a:p>
            <a:pPr marL="342900" indent="-342900">
              <a:buFont typeface="+mj-lt"/>
              <a:buAutoNum type="arabicPeriod"/>
            </a:pPr>
            <a:r>
              <a:rPr lang="en-US" sz="1400" dirty="0"/>
              <a:t>Develop 1 Builder 500 Leg</a:t>
            </a:r>
          </a:p>
          <a:p>
            <a:pPr marL="342900" indent="-342900">
              <a:buFont typeface="+mj-lt"/>
              <a:buAutoNum type="arabicPeriod"/>
            </a:pPr>
            <a:r>
              <a:rPr lang="en-US" sz="1400" i="1" dirty="0"/>
              <a:t>Earning Potential $750 TC week +</a:t>
            </a:r>
          </a:p>
        </p:txBody>
      </p:sp>
      <p:sp>
        <p:nvSpPr>
          <p:cNvPr id="15" name="Rectangle 14">
            <a:extLst>
              <a:ext uri="{FF2B5EF4-FFF2-40B4-BE49-F238E27FC236}">
                <a16:creationId xmlns:a16="http://schemas.microsoft.com/office/drawing/2014/main" id="{0F9627D0-1EB8-BD42-B66E-13C4C37AA504}"/>
              </a:ext>
            </a:extLst>
          </p:cNvPr>
          <p:cNvSpPr/>
          <p:nvPr/>
        </p:nvSpPr>
        <p:spPr>
          <a:xfrm>
            <a:off x="4453358" y="1011995"/>
            <a:ext cx="2815604" cy="584775"/>
          </a:xfrm>
          <a:prstGeom prst="rect">
            <a:avLst/>
          </a:prstGeom>
        </p:spPr>
        <p:txBody>
          <a:bodyPr wrap="square">
            <a:spAutoFit/>
          </a:bodyPr>
          <a:lstStyle/>
          <a:p>
            <a:pPr algn="ctr"/>
            <a:r>
              <a:rPr lang="en-US" sz="3200" dirty="0">
                <a:solidFill>
                  <a:srgbClr val="05CE7C"/>
                </a:solidFill>
                <a:latin typeface="Whitney SSm A" charset="0"/>
              </a:rPr>
              <a:t>BRONZE</a:t>
            </a:r>
            <a:endParaRPr lang="en-US" sz="3200" b="1" i="0" dirty="0">
              <a:solidFill>
                <a:srgbClr val="424242"/>
              </a:solidFill>
              <a:effectLst/>
              <a:latin typeface="Whitney SSm A" charset="0"/>
            </a:endParaRPr>
          </a:p>
        </p:txBody>
      </p:sp>
      <p:sp>
        <p:nvSpPr>
          <p:cNvPr id="3" name="Rectangle 2">
            <a:extLst>
              <a:ext uri="{FF2B5EF4-FFF2-40B4-BE49-F238E27FC236}">
                <a16:creationId xmlns:a16="http://schemas.microsoft.com/office/drawing/2014/main" id="{C04363A7-1568-BD4E-8D72-878E7008459E}"/>
              </a:ext>
            </a:extLst>
          </p:cNvPr>
          <p:cNvSpPr/>
          <p:nvPr/>
        </p:nvSpPr>
        <p:spPr>
          <a:xfrm>
            <a:off x="8369339" y="3225680"/>
            <a:ext cx="3492745" cy="1169551"/>
          </a:xfrm>
          <a:prstGeom prst="rect">
            <a:avLst/>
          </a:prstGeom>
        </p:spPr>
        <p:txBody>
          <a:bodyPr wrap="square">
            <a:spAutoFit/>
          </a:bodyPr>
          <a:lstStyle/>
          <a:p>
            <a:pPr marL="342900" indent="-342900">
              <a:buFont typeface="+mj-lt"/>
              <a:buAutoNum type="arabicPeriod"/>
            </a:pPr>
            <a:r>
              <a:rPr lang="en-US" sz="1400" dirty="0"/>
              <a:t>Be Active (75 PV) &amp; Qualified</a:t>
            </a:r>
          </a:p>
          <a:p>
            <a:pPr marL="342900" indent="-342900">
              <a:buFont typeface="+mj-lt"/>
              <a:buAutoNum type="arabicPeriod"/>
            </a:pPr>
            <a:r>
              <a:rPr lang="en-US" sz="1400" dirty="0"/>
              <a:t>4,000 Rank GV on each team in a rolling 4 week period.</a:t>
            </a:r>
          </a:p>
          <a:p>
            <a:pPr marL="342900" indent="-342900">
              <a:buFont typeface="+mj-lt"/>
              <a:buAutoNum type="arabicPeriod"/>
            </a:pPr>
            <a:r>
              <a:rPr lang="en-US" sz="1400" dirty="0"/>
              <a:t>Develop 2 Builder 500 Legs</a:t>
            </a:r>
          </a:p>
          <a:p>
            <a:pPr marL="342900" indent="-342900">
              <a:buFont typeface="+mj-lt"/>
              <a:buAutoNum type="arabicPeriod"/>
            </a:pPr>
            <a:r>
              <a:rPr lang="en-US" sz="1400" i="1" dirty="0"/>
              <a:t>Earning Potential $1500 TC week +</a:t>
            </a:r>
          </a:p>
        </p:txBody>
      </p:sp>
      <p:pic>
        <p:nvPicPr>
          <p:cNvPr id="17" name="Picture 16">
            <a:extLst>
              <a:ext uri="{FF2B5EF4-FFF2-40B4-BE49-F238E27FC236}">
                <a16:creationId xmlns:a16="http://schemas.microsoft.com/office/drawing/2014/main" id="{981F74C3-2D31-174D-900F-89DF97DD1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871" y="1594251"/>
            <a:ext cx="1641974" cy="1641974"/>
          </a:xfrm>
          <a:prstGeom prst="rect">
            <a:avLst/>
          </a:prstGeom>
        </p:spPr>
      </p:pic>
      <p:sp>
        <p:nvSpPr>
          <p:cNvPr id="20" name="Rectangle 19">
            <a:extLst>
              <a:ext uri="{FF2B5EF4-FFF2-40B4-BE49-F238E27FC236}">
                <a16:creationId xmlns:a16="http://schemas.microsoft.com/office/drawing/2014/main" id="{4EE087CD-6AE1-044F-9ECB-83F395F2C2AE}"/>
              </a:ext>
            </a:extLst>
          </p:cNvPr>
          <p:cNvSpPr/>
          <p:nvPr/>
        </p:nvSpPr>
        <p:spPr>
          <a:xfrm>
            <a:off x="8758954" y="1009084"/>
            <a:ext cx="2246778" cy="584775"/>
          </a:xfrm>
          <a:prstGeom prst="rect">
            <a:avLst/>
          </a:prstGeom>
        </p:spPr>
        <p:txBody>
          <a:bodyPr wrap="square">
            <a:spAutoFit/>
          </a:bodyPr>
          <a:lstStyle/>
          <a:p>
            <a:pPr algn="ctr"/>
            <a:r>
              <a:rPr lang="en-US" sz="3200" dirty="0">
                <a:solidFill>
                  <a:srgbClr val="05CE7C"/>
                </a:solidFill>
                <a:latin typeface="Whitney SSm A" charset="0"/>
              </a:rPr>
              <a:t>GOLD</a:t>
            </a:r>
            <a:endParaRPr lang="en-US" sz="3200" b="1" i="0" dirty="0">
              <a:solidFill>
                <a:srgbClr val="424242"/>
              </a:solidFill>
              <a:effectLst/>
              <a:latin typeface="Whitney SSm A" charset="0"/>
            </a:endParaRPr>
          </a:p>
        </p:txBody>
      </p:sp>
      <p:sp>
        <p:nvSpPr>
          <p:cNvPr id="22" name="Rectangle 21">
            <a:extLst>
              <a:ext uri="{FF2B5EF4-FFF2-40B4-BE49-F238E27FC236}">
                <a16:creationId xmlns:a16="http://schemas.microsoft.com/office/drawing/2014/main" id="{2FAFC698-1CF3-EA4B-ADB5-5ADA13492EFC}"/>
              </a:ext>
            </a:extLst>
          </p:cNvPr>
          <p:cNvSpPr/>
          <p:nvPr/>
        </p:nvSpPr>
        <p:spPr>
          <a:xfrm>
            <a:off x="2075271" y="5441283"/>
            <a:ext cx="3497827" cy="1169551"/>
          </a:xfrm>
          <a:prstGeom prst="rect">
            <a:avLst/>
          </a:prstGeom>
        </p:spPr>
        <p:txBody>
          <a:bodyPr wrap="square">
            <a:spAutoFit/>
          </a:bodyPr>
          <a:lstStyle/>
          <a:p>
            <a:pPr marL="342900" indent="-342900">
              <a:buFont typeface="+mj-lt"/>
              <a:buAutoNum type="arabicPeriod"/>
            </a:pPr>
            <a:r>
              <a:rPr lang="en-US" sz="1400" dirty="0"/>
              <a:t>Be Active (75 PV) &amp; Qualified</a:t>
            </a:r>
          </a:p>
          <a:p>
            <a:pPr marL="342900" indent="-342900">
              <a:buFont typeface="+mj-lt"/>
              <a:buAutoNum type="arabicPeriod"/>
            </a:pPr>
            <a:r>
              <a:rPr lang="en-US" sz="1400" dirty="0"/>
              <a:t>24,000 Rank GV on each team in a rolling 4 week period</a:t>
            </a:r>
          </a:p>
          <a:p>
            <a:pPr marL="342900" indent="-342900">
              <a:buFont typeface="+mj-lt"/>
              <a:buAutoNum type="arabicPeriod"/>
            </a:pPr>
            <a:r>
              <a:rPr lang="en-US" sz="1400" dirty="0"/>
              <a:t>Develop 4 Builder 500 Legs</a:t>
            </a:r>
          </a:p>
          <a:p>
            <a:pPr marL="342900" indent="-342900">
              <a:buFont typeface="+mj-lt"/>
              <a:buAutoNum type="arabicPeriod"/>
            </a:pPr>
            <a:r>
              <a:rPr lang="en-US" sz="1400" i="1" dirty="0"/>
              <a:t>Earning Potential $3,000 TC week +</a:t>
            </a:r>
          </a:p>
        </p:txBody>
      </p:sp>
      <p:pic>
        <p:nvPicPr>
          <p:cNvPr id="23" name="Picture 22">
            <a:extLst>
              <a:ext uri="{FF2B5EF4-FFF2-40B4-BE49-F238E27FC236}">
                <a16:creationId xmlns:a16="http://schemas.microsoft.com/office/drawing/2014/main" id="{A359E2BF-E50C-5D43-86B0-3D2ECB6C7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23" y="4973915"/>
            <a:ext cx="1714695" cy="1714695"/>
          </a:xfrm>
          <a:prstGeom prst="rect">
            <a:avLst/>
          </a:prstGeom>
        </p:spPr>
      </p:pic>
      <p:sp>
        <p:nvSpPr>
          <p:cNvPr id="24" name="Rectangle 23">
            <a:extLst>
              <a:ext uri="{FF2B5EF4-FFF2-40B4-BE49-F238E27FC236}">
                <a16:creationId xmlns:a16="http://schemas.microsoft.com/office/drawing/2014/main" id="{BB3F656A-E4F3-3247-BF1A-AA43D622A1DE}"/>
              </a:ext>
            </a:extLst>
          </p:cNvPr>
          <p:cNvSpPr/>
          <p:nvPr/>
        </p:nvSpPr>
        <p:spPr>
          <a:xfrm>
            <a:off x="2114200" y="4832129"/>
            <a:ext cx="2246778" cy="707886"/>
          </a:xfrm>
          <a:prstGeom prst="rect">
            <a:avLst/>
          </a:prstGeom>
        </p:spPr>
        <p:txBody>
          <a:bodyPr wrap="square">
            <a:spAutoFit/>
          </a:bodyPr>
          <a:lstStyle/>
          <a:p>
            <a:pPr algn="ctr"/>
            <a:r>
              <a:rPr lang="en-US" sz="4000" dirty="0">
                <a:solidFill>
                  <a:srgbClr val="05CE7C"/>
                </a:solidFill>
                <a:latin typeface="Whitney SSm A" charset="0"/>
              </a:rPr>
              <a:t>EMERALD</a:t>
            </a:r>
            <a:endParaRPr lang="en-US" sz="4000" b="1" i="0" dirty="0">
              <a:solidFill>
                <a:srgbClr val="424242"/>
              </a:solidFill>
              <a:effectLst/>
              <a:latin typeface="Whitney SSm A" charset="0"/>
            </a:endParaRPr>
          </a:p>
        </p:txBody>
      </p:sp>
      <p:sp>
        <p:nvSpPr>
          <p:cNvPr id="25" name="Rectangle 24">
            <a:extLst>
              <a:ext uri="{FF2B5EF4-FFF2-40B4-BE49-F238E27FC236}">
                <a16:creationId xmlns:a16="http://schemas.microsoft.com/office/drawing/2014/main" id="{D375488F-E970-B645-9F71-534385C73993}"/>
              </a:ext>
            </a:extLst>
          </p:cNvPr>
          <p:cNvSpPr/>
          <p:nvPr/>
        </p:nvSpPr>
        <p:spPr>
          <a:xfrm>
            <a:off x="8055121" y="5491558"/>
            <a:ext cx="3947356" cy="1169551"/>
          </a:xfrm>
          <a:prstGeom prst="rect">
            <a:avLst/>
          </a:prstGeom>
        </p:spPr>
        <p:txBody>
          <a:bodyPr wrap="square">
            <a:spAutoFit/>
          </a:bodyPr>
          <a:lstStyle/>
          <a:p>
            <a:pPr marL="342900" indent="-342900">
              <a:buFont typeface="+mj-lt"/>
              <a:buAutoNum type="arabicPeriod"/>
            </a:pPr>
            <a:r>
              <a:rPr lang="en-US" sz="1400" dirty="0"/>
              <a:t>Be Active (150 PV) &amp; Qualified</a:t>
            </a:r>
          </a:p>
          <a:p>
            <a:pPr marL="342900" indent="-342900">
              <a:buFont typeface="+mj-lt"/>
              <a:buAutoNum type="arabicPeriod"/>
            </a:pPr>
            <a:r>
              <a:rPr lang="en-US" sz="1400" dirty="0"/>
              <a:t>45,000 Rank GV on each team in a rolling 4 week period.</a:t>
            </a:r>
          </a:p>
          <a:p>
            <a:pPr marL="342900" indent="-342900">
              <a:buFont typeface="+mj-lt"/>
              <a:buAutoNum type="arabicPeriod"/>
            </a:pPr>
            <a:r>
              <a:rPr lang="en-US" sz="1400" dirty="0"/>
              <a:t>Develop 5 Builder 500 Legs</a:t>
            </a:r>
          </a:p>
          <a:p>
            <a:pPr marL="342900" indent="-342900">
              <a:buFont typeface="+mj-lt"/>
              <a:buAutoNum type="arabicPeriod"/>
            </a:pPr>
            <a:r>
              <a:rPr lang="en-US" sz="1400" i="1" dirty="0"/>
              <a:t>Earning Potential $5,000 TC week +</a:t>
            </a:r>
          </a:p>
        </p:txBody>
      </p:sp>
      <p:pic>
        <p:nvPicPr>
          <p:cNvPr id="26" name="Picture 25">
            <a:extLst>
              <a:ext uri="{FF2B5EF4-FFF2-40B4-BE49-F238E27FC236}">
                <a16:creationId xmlns:a16="http://schemas.microsoft.com/office/drawing/2014/main" id="{33AEC489-A03D-A54D-AAAA-1459BF38D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942889"/>
            <a:ext cx="1851240" cy="1851240"/>
          </a:xfrm>
          <a:prstGeom prst="rect">
            <a:avLst/>
          </a:prstGeom>
        </p:spPr>
      </p:pic>
      <p:sp>
        <p:nvSpPr>
          <p:cNvPr id="27" name="Rectangle 26">
            <a:extLst>
              <a:ext uri="{FF2B5EF4-FFF2-40B4-BE49-F238E27FC236}">
                <a16:creationId xmlns:a16="http://schemas.microsoft.com/office/drawing/2014/main" id="{F095FCFC-2ED1-224B-8453-BF99E75A9F8F}"/>
              </a:ext>
            </a:extLst>
          </p:cNvPr>
          <p:cNvSpPr/>
          <p:nvPr/>
        </p:nvSpPr>
        <p:spPr>
          <a:xfrm>
            <a:off x="8192187" y="4796445"/>
            <a:ext cx="2445307" cy="707886"/>
          </a:xfrm>
          <a:prstGeom prst="rect">
            <a:avLst/>
          </a:prstGeom>
        </p:spPr>
        <p:txBody>
          <a:bodyPr wrap="square">
            <a:spAutoFit/>
          </a:bodyPr>
          <a:lstStyle/>
          <a:p>
            <a:pPr algn="ctr"/>
            <a:r>
              <a:rPr lang="en-US" sz="4000" b="1" i="0" dirty="0">
                <a:solidFill>
                  <a:srgbClr val="05CE7C"/>
                </a:solidFill>
                <a:effectLst/>
                <a:latin typeface="Whitney SSm A" charset="0"/>
              </a:rPr>
              <a:t>DIAMOND</a:t>
            </a:r>
            <a:endParaRPr lang="en-US" sz="4000" b="1" i="0" dirty="0">
              <a:solidFill>
                <a:srgbClr val="424242"/>
              </a:solidFill>
              <a:effectLst/>
              <a:latin typeface="Whitney SSm A" charset="0"/>
            </a:endParaRPr>
          </a:p>
        </p:txBody>
      </p:sp>
      <p:sp>
        <p:nvSpPr>
          <p:cNvPr id="2" name="TextBox 1">
            <a:extLst>
              <a:ext uri="{FF2B5EF4-FFF2-40B4-BE49-F238E27FC236}">
                <a16:creationId xmlns:a16="http://schemas.microsoft.com/office/drawing/2014/main" id="{253A58DA-8D2F-884F-AAA0-EC27C549E599}"/>
              </a:ext>
            </a:extLst>
          </p:cNvPr>
          <p:cNvSpPr txBox="1"/>
          <p:nvPr/>
        </p:nvSpPr>
        <p:spPr>
          <a:xfrm>
            <a:off x="489792" y="12153"/>
            <a:ext cx="11029399" cy="707886"/>
          </a:xfrm>
          <a:prstGeom prst="rect">
            <a:avLst/>
          </a:prstGeom>
          <a:noFill/>
        </p:spPr>
        <p:txBody>
          <a:bodyPr wrap="square" rtlCol="0">
            <a:spAutoFit/>
          </a:bodyPr>
          <a:lstStyle/>
          <a:p>
            <a:pPr algn="ctr"/>
            <a:r>
              <a:rPr lang="en-US" sz="4000" dirty="0"/>
              <a:t>Building Your Business One RANK at a Time!</a:t>
            </a:r>
          </a:p>
        </p:txBody>
      </p:sp>
    </p:spTree>
    <p:extLst>
      <p:ext uri="{BB962C8B-B14F-4D97-AF65-F5344CB8AC3E}">
        <p14:creationId xmlns:p14="http://schemas.microsoft.com/office/powerpoint/2010/main" val="1713343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ank1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76" y="977462"/>
            <a:ext cx="10704786" cy="5092261"/>
          </a:xfrm>
          <a:prstGeom prst="rect">
            <a:avLst/>
          </a:prstGeom>
        </p:spPr>
      </p:pic>
      <p:sp>
        <p:nvSpPr>
          <p:cNvPr id="4" name="TextBox 3"/>
          <p:cNvSpPr txBox="1"/>
          <p:nvPr/>
        </p:nvSpPr>
        <p:spPr>
          <a:xfrm rot="16200000">
            <a:off x="531814" y="1925730"/>
            <a:ext cx="1788583" cy="265457"/>
          </a:xfrm>
          <a:prstGeom prst="rect">
            <a:avLst/>
          </a:prstGeom>
          <a:noFill/>
        </p:spPr>
        <p:txBody>
          <a:bodyPr wrap="square" rtlCol="0">
            <a:spAutoFit/>
          </a:bodyPr>
          <a:lstStyle/>
          <a:p>
            <a:pPr algn="ctr">
              <a:lnSpc>
                <a:spcPct val="90000"/>
              </a:lnSpc>
            </a:pPr>
            <a:r>
              <a:rPr lang="en-US" sz="1250" b="1" dirty="0">
                <a:solidFill>
                  <a:schemeClr val="bg1"/>
                </a:solidFill>
                <a:latin typeface="Arial"/>
                <a:cs typeface="Arial"/>
              </a:rPr>
              <a:t>BUILDER</a:t>
            </a:r>
          </a:p>
        </p:txBody>
      </p:sp>
      <p:sp>
        <p:nvSpPr>
          <p:cNvPr id="5" name="TextBox 4"/>
          <p:cNvSpPr txBox="1"/>
          <p:nvPr/>
        </p:nvSpPr>
        <p:spPr>
          <a:xfrm rot="16200000">
            <a:off x="636449" y="3655611"/>
            <a:ext cx="1449915" cy="265457"/>
          </a:xfrm>
          <a:prstGeom prst="rect">
            <a:avLst/>
          </a:prstGeom>
          <a:noFill/>
        </p:spPr>
        <p:txBody>
          <a:bodyPr wrap="square" rtlCol="0">
            <a:spAutoFit/>
          </a:bodyPr>
          <a:lstStyle/>
          <a:p>
            <a:pPr algn="ctr">
              <a:lnSpc>
                <a:spcPct val="90000"/>
              </a:lnSpc>
            </a:pPr>
            <a:r>
              <a:rPr lang="en-US" sz="1250" b="1" dirty="0">
                <a:solidFill>
                  <a:schemeClr val="bg1"/>
                </a:solidFill>
                <a:latin typeface="Arial"/>
                <a:cs typeface="Arial"/>
              </a:rPr>
              <a:t>LEADERSHIP</a:t>
            </a:r>
          </a:p>
        </p:txBody>
      </p:sp>
      <p:sp>
        <p:nvSpPr>
          <p:cNvPr id="6" name="TextBox 5"/>
          <p:cNvSpPr txBox="1"/>
          <p:nvPr/>
        </p:nvSpPr>
        <p:spPr>
          <a:xfrm rot="16200000">
            <a:off x="740876" y="5035841"/>
            <a:ext cx="1241063" cy="438582"/>
          </a:xfrm>
          <a:prstGeom prst="rect">
            <a:avLst/>
          </a:prstGeom>
          <a:noFill/>
        </p:spPr>
        <p:txBody>
          <a:bodyPr wrap="square" rtlCol="0">
            <a:spAutoFit/>
          </a:bodyPr>
          <a:lstStyle/>
          <a:p>
            <a:pPr algn="ctr">
              <a:lnSpc>
                <a:spcPct val="90000"/>
              </a:lnSpc>
            </a:pPr>
            <a:r>
              <a:rPr lang="en-US" sz="1250" b="1" dirty="0">
                <a:solidFill>
                  <a:schemeClr val="bg1"/>
                </a:solidFill>
                <a:latin typeface="Arial"/>
                <a:cs typeface="Arial"/>
              </a:rPr>
              <a:t>SENIOR LEADERSHIP</a:t>
            </a:r>
          </a:p>
        </p:txBody>
      </p:sp>
      <p:sp>
        <p:nvSpPr>
          <p:cNvPr id="8" name="TextBox 7"/>
          <p:cNvSpPr txBox="1"/>
          <p:nvPr/>
        </p:nvSpPr>
        <p:spPr>
          <a:xfrm>
            <a:off x="1799969" y="1250482"/>
            <a:ext cx="2354793" cy="276935"/>
          </a:xfrm>
          <a:prstGeom prst="rect">
            <a:avLst/>
          </a:prstGeom>
          <a:noFill/>
        </p:spPr>
        <p:txBody>
          <a:bodyPr wrap="square" rtlCol="0">
            <a:spAutoFit/>
          </a:bodyPr>
          <a:lstStyle/>
          <a:p>
            <a:pPr algn="ctr">
              <a:lnSpc>
                <a:spcPct val="90000"/>
              </a:lnSpc>
            </a:pPr>
            <a:r>
              <a:rPr lang="en-US" sz="1333" b="1" dirty="0">
                <a:solidFill>
                  <a:schemeClr val="bg1"/>
                </a:solidFill>
                <a:latin typeface="Arial"/>
                <a:cs typeface="Arial"/>
              </a:rPr>
              <a:t>RANK</a:t>
            </a:r>
          </a:p>
        </p:txBody>
      </p:sp>
      <p:sp>
        <p:nvSpPr>
          <p:cNvPr id="9" name="TextBox 8"/>
          <p:cNvSpPr txBox="1"/>
          <p:nvPr/>
        </p:nvSpPr>
        <p:spPr>
          <a:xfrm>
            <a:off x="4180417" y="944782"/>
            <a:ext cx="1344084" cy="707694"/>
          </a:xfrm>
          <a:prstGeom prst="rect">
            <a:avLst/>
          </a:prstGeom>
          <a:noFill/>
        </p:spPr>
        <p:txBody>
          <a:bodyPr wrap="square" rtlCol="0">
            <a:spAutoFit/>
          </a:bodyPr>
          <a:lstStyle/>
          <a:p>
            <a:pPr algn="ctr"/>
            <a:r>
              <a:rPr lang="en-US" sz="1333" b="1" dirty="0">
                <a:solidFill>
                  <a:schemeClr val="bg1"/>
                </a:solidFill>
                <a:latin typeface="Arial"/>
                <a:cs typeface="Arial"/>
              </a:rPr>
              <a:t>RANK VOLUME IN </a:t>
            </a:r>
            <a:br>
              <a:rPr lang="en-US" sz="1333" b="1" dirty="0">
                <a:solidFill>
                  <a:schemeClr val="bg1"/>
                </a:solidFill>
                <a:latin typeface="Arial"/>
                <a:cs typeface="Arial"/>
              </a:rPr>
            </a:br>
            <a:r>
              <a:rPr lang="en-US" sz="1333" b="1" dirty="0">
                <a:solidFill>
                  <a:schemeClr val="bg1"/>
                </a:solidFill>
                <a:latin typeface="Arial"/>
                <a:cs typeface="Arial"/>
              </a:rPr>
              <a:t>LESSER LEG</a:t>
            </a:r>
            <a:endParaRPr lang="en-US" sz="1333" dirty="0">
              <a:solidFill>
                <a:schemeClr val="bg1"/>
              </a:solidFill>
              <a:latin typeface="Arial"/>
              <a:cs typeface="Arial"/>
            </a:endParaRPr>
          </a:p>
        </p:txBody>
      </p:sp>
      <p:sp>
        <p:nvSpPr>
          <p:cNvPr id="15" name="TextBox 14"/>
          <p:cNvSpPr txBox="1"/>
          <p:nvPr/>
        </p:nvSpPr>
        <p:spPr>
          <a:xfrm>
            <a:off x="5519209" y="1062768"/>
            <a:ext cx="1121832" cy="646139"/>
          </a:xfrm>
          <a:prstGeom prst="rect">
            <a:avLst/>
          </a:prstGeom>
          <a:noFill/>
        </p:spPr>
        <p:txBody>
          <a:bodyPr wrap="square" rtlCol="0">
            <a:spAutoFit/>
          </a:bodyPr>
          <a:lstStyle/>
          <a:p>
            <a:pPr algn="ctr">
              <a:lnSpc>
                <a:spcPct val="90000"/>
              </a:lnSpc>
            </a:pPr>
            <a:r>
              <a:rPr lang="en-US" sz="1333" b="1" dirty="0">
                <a:solidFill>
                  <a:schemeClr val="bg1"/>
                </a:solidFill>
                <a:latin typeface="Arial"/>
                <a:cs typeface="Arial"/>
              </a:rPr>
              <a:t>B500 QUALIFIED</a:t>
            </a:r>
          </a:p>
          <a:p>
            <a:pPr algn="ctr">
              <a:lnSpc>
                <a:spcPct val="90000"/>
              </a:lnSpc>
            </a:pPr>
            <a:r>
              <a:rPr lang="en-US" sz="1333" b="1" dirty="0">
                <a:solidFill>
                  <a:schemeClr val="bg1"/>
                </a:solidFill>
                <a:latin typeface="Arial"/>
                <a:cs typeface="Arial"/>
              </a:rPr>
              <a:t>LEG</a:t>
            </a:r>
          </a:p>
        </p:txBody>
      </p:sp>
      <p:sp>
        <p:nvSpPr>
          <p:cNvPr id="16" name="TextBox 15"/>
          <p:cNvSpPr txBox="1"/>
          <p:nvPr/>
        </p:nvSpPr>
        <p:spPr>
          <a:xfrm>
            <a:off x="6692351" y="1270539"/>
            <a:ext cx="4540250" cy="276935"/>
          </a:xfrm>
          <a:prstGeom prst="rect">
            <a:avLst/>
          </a:prstGeom>
          <a:noFill/>
        </p:spPr>
        <p:txBody>
          <a:bodyPr wrap="square" rtlCol="0">
            <a:spAutoFit/>
          </a:bodyPr>
          <a:lstStyle/>
          <a:p>
            <a:pPr algn="ctr">
              <a:lnSpc>
                <a:spcPct val="90000"/>
              </a:lnSpc>
            </a:pPr>
            <a:r>
              <a:rPr lang="en-US" sz="1333" b="1" dirty="0">
                <a:solidFill>
                  <a:schemeClr val="bg1"/>
                </a:solidFill>
                <a:latin typeface="Arial"/>
                <a:cs typeface="Arial"/>
              </a:rPr>
              <a:t>SPONSOR TREE VOLUME REQUIREMENT</a:t>
            </a:r>
          </a:p>
        </p:txBody>
      </p:sp>
      <p:sp>
        <p:nvSpPr>
          <p:cNvPr id="17" name="TextBox 16"/>
          <p:cNvSpPr txBox="1"/>
          <p:nvPr/>
        </p:nvSpPr>
        <p:spPr>
          <a:xfrm>
            <a:off x="1825624" y="1835498"/>
            <a:ext cx="2354793" cy="313932"/>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latin typeface="Arial"/>
                <a:cs typeface="Arial"/>
              </a:rPr>
              <a:t>Distributor</a:t>
            </a:r>
          </a:p>
        </p:txBody>
      </p:sp>
      <p:sp>
        <p:nvSpPr>
          <p:cNvPr id="18" name="TextBox 17"/>
          <p:cNvSpPr txBox="1"/>
          <p:nvPr/>
        </p:nvSpPr>
        <p:spPr>
          <a:xfrm>
            <a:off x="1825624" y="2121695"/>
            <a:ext cx="2354793" cy="313932"/>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latin typeface="Arial"/>
                <a:cs typeface="Arial"/>
              </a:rPr>
              <a:t>Builder</a:t>
            </a:r>
          </a:p>
        </p:txBody>
      </p:sp>
      <p:sp>
        <p:nvSpPr>
          <p:cNvPr id="19" name="TextBox 18"/>
          <p:cNvSpPr txBox="1"/>
          <p:nvPr/>
        </p:nvSpPr>
        <p:spPr>
          <a:xfrm>
            <a:off x="1825624" y="2417581"/>
            <a:ext cx="2354793" cy="313932"/>
          </a:xfrm>
          <a:prstGeom prst="rect">
            <a:avLst/>
          </a:prstGeom>
          <a:noFill/>
        </p:spPr>
        <p:txBody>
          <a:bodyPr wrap="square" rtlCol="0">
            <a:spAutoFit/>
          </a:bodyPr>
          <a:lstStyle/>
          <a:p>
            <a:pPr algn="ctr">
              <a:lnSpc>
                <a:spcPct val="90000"/>
              </a:lnSpc>
            </a:pPr>
            <a:r>
              <a:rPr lang="en-US" sz="1600" b="1" dirty="0">
                <a:solidFill>
                  <a:srgbClr val="FF0000"/>
                </a:solidFill>
                <a:latin typeface="Arial"/>
                <a:cs typeface="Arial"/>
              </a:rPr>
              <a:t>Builder 500</a:t>
            </a:r>
          </a:p>
        </p:txBody>
      </p:sp>
      <p:sp>
        <p:nvSpPr>
          <p:cNvPr id="20" name="TextBox 19"/>
          <p:cNvSpPr txBox="1"/>
          <p:nvPr/>
        </p:nvSpPr>
        <p:spPr>
          <a:xfrm>
            <a:off x="1825624" y="2708359"/>
            <a:ext cx="2354793" cy="313932"/>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latin typeface="Arial"/>
                <a:cs typeface="Arial"/>
              </a:rPr>
              <a:t>Builder 1000</a:t>
            </a:r>
          </a:p>
        </p:txBody>
      </p:sp>
      <p:sp>
        <p:nvSpPr>
          <p:cNvPr id="21" name="TextBox 20"/>
          <p:cNvSpPr txBox="1"/>
          <p:nvPr/>
        </p:nvSpPr>
        <p:spPr>
          <a:xfrm>
            <a:off x="1825624" y="2993581"/>
            <a:ext cx="2354793" cy="313932"/>
          </a:xfrm>
          <a:prstGeom prst="rect">
            <a:avLst/>
          </a:prstGeom>
          <a:noFill/>
        </p:spPr>
        <p:txBody>
          <a:bodyPr wrap="square" rtlCol="0">
            <a:spAutoFit/>
          </a:bodyPr>
          <a:lstStyle/>
          <a:p>
            <a:pPr algn="ctr">
              <a:lnSpc>
                <a:spcPct val="90000"/>
              </a:lnSpc>
            </a:pPr>
            <a:r>
              <a:rPr lang="en-US" sz="1600" b="1" dirty="0">
                <a:solidFill>
                  <a:srgbClr val="FF0000"/>
                </a:solidFill>
                <a:latin typeface="Arial"/>
                <a:cs typeface="Arial"/>
              </a:rPr>
              <a:t>Bronze</a:t>
            </a:r>
          </a:p>
        </p:txBody>
      </p:sp>
      <p:sp>
        <p:nvSpPr>
          <p:cNvPr id="22" name="TextBox 21"/>
          <p:cNvSpPr txBox="1"/>
          <p:nvPr/>
        </p:nvSpPr>
        <p:spPr>
          <a:xfrm>
            <a:off x="1825624" y="3289386"/>
            <a:ext cx="2354793" cy="313932"/>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latin typeface="Arial"/>
                <a:cs typeface="Arial"/>
              </a:rPr>
              <a:t>Silver</a:t>
            </a:r>
          </a:p>
        </p:txBody>
      </p:sp>
      <p:sp>
        <p:nvSpPr>
          <p:cNvPr id="23" name="TextBox 22"/>
          <p:cNvSpPr txBox="1"/>
          <p:nvPr/>
        </p:nvSpPr>
        <p:spPr>
          <a:xfrm>
            <a:off x="1825624" y="3585191"/>
            <a:ext cx="2354793" cy="313932"/>
          </a:xfrm>
          <a:prstGeom prst="rect">
            <a:avLst/>
          </a:prstGeom>
          <a:noFill/>
        </p:spPr>
        <p:txBody>
          <a:bodyPr wrap="square" rtlCol="0">
            <a:spAutoFit/>
          </a:bodyPr>
          <a:lstStyle/>
          <a:p>
            <a:pPr algn="ctr">
              <a:lnSpc>
                <a:spcPct val="90000"/>
              </a:lnSpc>
            </a:pPr>
            <a:r>
              <a:rPr lang="en-US" sz="1600" b="1" dirty="0">
                <a:solidFill>
                  <a:srgbClr val="FF0000"/>
                </a:solidFill>
                <a:latin typeface="Arial"/>
                <a:cs typeface="Arial"/>
              </a:rPr>
              <a:t>Gold</a:t>
            </a:r>
          </a:p>
        </p:txBody>
      </p:sp>
      <p:sp>
        <p:nvSpPr>
          <p:cNvPr id="24" name="TextBox 23"/>
          <p:cNvSpPr txBox="1"/>
          <p:nvPr/>
        </p:nvSpPr>
        <p:spPr>
          <a:xfrm>
            <a:off x="1825624" y="3868827"/>
            <a:ext cx="2354793" cy="313932"/>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latin typeface="Arial"/>
                <a:cs typeface="Arial"/>
              </a:rPr>
              <a:t>White Gold</a:t>
            </a:r>
          </a:p>
        </p:txBody>
      </p:sp>
      <p:sp>
        <p:nvSpPr>
          <p:cNvPr id="25" name="TextBox 24"/>
          <p:cNvSpPr txBox="1"/>
          <p:nvPr/>
        </p:nvSpPr>
        <p:spPr>
          <a:xfrm>
            <a:off x="1825624" y="4152464"/>
            <a:ext cx="2354793" cy="313932"/>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latin typeface="Arial"/>
                <a:cs typeface="Arial"/>
              </a:rPr>
              <a:t>Platinum</a:t>
            </a:r>
          </a:p>
        </p:txBody>
      </p:sp>
      <p:sp>
        <p:nvSpPr>
          <p:cNvPr id="26" name="TextBox 25"/>
          <p:cNvSpPr txBox="1"/>
          <p:nvPr/>
        </p:nvSpPr>
        <p:spPr>
          <a:xfrm>
            <a:off x="1825624" y="4446684"/>
            <a:ext cx="2354793" cy="313932"/>
          </a:xfrm>
          <a:prstGeom prst="rect">
            <a:avLst/>
          </a:prstGeom>
          <a:noFill/>
        </p:spPr>
        <p:txBody>
          <a:bodyPr wrap="square" rtlCol="0">
            <a:spAutoFit/>
          </a:bodyPr>
          <a:lstStyle/>
          <a:p>
            <a:pPr algn="ctr">
              <a:lnSpc>
                <a:spcPct val="90000"/>
              </a:lnSpc>
            </a:pPr>
            <a:r>
              <a:rPr lang="en-US" sz="1600" b="1" dirty="0">
                <a:solidFill>
                  <a:srgbClr val="FF0000"/>
                </a:solidFill>
                <a:latin typeface="Arial"/>
                <a:cs typeface="Arial"/>
              </a:rPr>
              <a:t>Emerald</a:t>
            </a:r>
          </a:p>
        </p:txBody>
      </p:sp>
      <p:sp>
        <p:nvSpPr>
          <p:cNvPr id="27" name="TextBox 26"/>
          <p:cNvSpPr txBox="1"/>
          <p:nvPr/>
        </p:nvSpPr>
        <p:spPr>
          <a:xfrm>
            <a:off x="1783542" y="4734564"/>
            <a:ext cx="2354793" cy="313932"/>
          </a:xfrm>
          <a:prstGeom prst="rect">
            <a:avLst/>
          </a:prstGeom>
          <a:noFill/>
        </p:spPr>
        <p:txBody>
          <a:bodyPr wrap="square" rtlCol="0">
            <a:spAutoFit/>
          </a:bodyPr>
          <a:lstStyle/>
          <a:p>
            <a:pPr algn="ctr">
              <a:lnSpc>
                <a:spcPct val="90000"/>
              </a:lnSpc>
            </a:pPr>
            <a:r>
              <a:rPr lang="en-US" sz="1600" b="1" dirty="0">
                <a:solidFill>
                  <a:srgbClr val="FF0000"/>
                </a:solidFill>
                <a:latin typeface="Arial"/>
                <a:cs typeface="Arial"/>
              </a:rPr>
              <a:t>Diamond</a:t>
            </a:r>
          </a:p>
        </p:txBody>
      </p:sp>
      <p:sp>
        <p:nvSpPr>
          <p:cNvPr id="28" name="TextBox 27"/>
          <p:cNvSpPr txBox="1"/>
          <p:nvPr/>
        </p:nvSpPr>
        <p:spPr>
          <a:xfrm>
            <a:off x="1825624" y="5022444"/>
            <a:ext cx="2354793" cy="313932"/>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latin typeface="Arial"/>
                <a:cs typeface="Arial"/>
              </a:rPr>
              <a:t> Double Diamond</a:t>
            </a:r>
          </a:p>
        </p:txBody>
      </p:sp>
      <p:sp>
        <p:nvSpPr>
          <p:cNvPr id="29" name="TextBox 28"/>
          <p:cNvSpPr txBox="1"/>
          <p:nvPr/>
        </p:nvSpPr>
        <p:spPr>
          <a:xfrm>
            <a:off x="1825624" y="5291218"/>
            <a:ext cx="2354793" cy="313932"/>
          </a:xfrm>
          <a:prstGeom prst="rect">
            <a:avLst/>
          </a:prstGeom>
          <a:noFill/>
        </p:spPr>
        <p:txBody>
          <a:bodyPr wrap="square" rtlCol="0">
            <a:spAutoFit/>
          </a:bodyPr>
          <a:lstStyle/>
          <a:p>
            <a:pPr algn="ctr">
              <a:lnSpc>
                <a:spcPct val="90000"/>
              </a:lnSpc>
            </a:pPr>
            <a:r>
              <a:rPr lang="en-US" sz="1600" b="1" dirty="0">
                <a:solidFill>
                  <a:schemeClr val="tx1">
                    <a:lumMod val="65000"/>
                    <a:lumOff val="35000"/>
                  </a:schemeClr>
                </a:solidFill>
                <a:latin typeface="Arial"/>
                <a:cs typeface="Arial"/>
              </a:rPr>
              <a:t>Triple Diamond</a:t>
            </a:r>
          </a:p>
        </p:txBody>
      </p:sp>
      <p:sp>
        <p:nvSpPr>
          <p:cNvPr id="30" name="TextBox 29"/>
          <p:cNvSpPr txBox="1"/>
          <p:nvPr/>
        </p:nvSpPr>
        <p:spPr>
          <a:xfrm>
            <a:off x="4243918" y="1824915"/>
            <a:ext cx="1227667"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1" name="TextBox 30"/>
          <p:cNvSpPr txBox="1"/>
          <p:nvPr/>
        </p:nvSpPr>
        <p:spPr>
          <a:xfrm>
            <a:off x="5535084" y="1824915"/>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2" name="TextBox 31"/>
          <p:cNvSpPr txBox="1"/>
          <p:nvPr/>
        </p:nvSpPr>
        <p:spPr>
          <a:xfrm>
            <a:off x="5535084" y="2121695"/>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3" name="TextBox 32"/>
          <p:cNvSpPr txBox="1"/>
          <p:nvPr/>
        </p:nvSpPr>
        <p:spPr>
          <a:xfrm>
            <a:off x="5535084" y="2412472"/>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4" name="TextBox 33"/>
          <p:cNvSpPr txBox="1"/>
          <p:nvPr/>
        </p:nvSpPr>
        <p:spPr>
          <a:xfrm>
            <a:off x="5535084" y="2698669"/>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5" name="TextBox 34"/>
          <p:cNvSpPr txBox="1"/>
          <p:nvPr/>
        </p:nvSpPr>
        <p:spPr>
          <a:xfrm>
            <a:off x="6656917" y="1803748"/>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6" name="TextBox 35"/>
          <p:cNvSpPr txBox="1"/>
          <p:nvPr/>
        </p:nvSpPr>
        <p:spPr>
          <a:xfrm>
            <a:off x="6656917" y="2111111"/>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7" name="TextBox 36"/>
          <p:cNvSpPr txBox="1"/>
          <p:nvPr/>
        </p:nvSpPr>
        <p:spPr>
          <a:xfrm>
            <a:off x="6656917" y="2401889"/>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8" name="TextBox 37"/>
          <p:cNvSpPr txBox="1"/>
          <p:nvPr/>
        </p:nvSpPr>
        <p:spPr>
          <a:xfrm>
            <a:off x="6656917" y="2677502"/>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39" name="TextBox 38"/>
          <p:cNvSpPr txBox="1"/>
          <p:nvPr/>
        </p:nvSpPr>
        <p:spPr>
          <a:xfrm>
            <a:off x="6656917" y="2974282"/>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0" name="TextBox 39"/>
          <p:cNvSpPr txBox="1"/>
          <p:nvPr/>
        </p:nvSpPr>
        <p:spPr>
          <a:xfrm>
            <a:off x="6656917" y="3260479"/>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1" name="TextBox 40"/>
          <p:cNvSpPr txBox="1"/>
          <p:nvPr/>
        </p:nvSpPr>
        <p:spPr>
          <a:xfrm>
            <a:off x="6656917" y="3561840"/>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2" name="TextBox 41"/>
          <p:cNvSpPr txBox="1"/>
          <p:nvPr/>
        </p:nvSpPr>
        <p:spPr>
          <a:xfrm>
            <a:off x="6656917" y="3848036"/>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3" name="TextBox 42"/>
          <p:cNvSpPr txBox="1"/>
          <p:nvPr/>
        </p:nvSpPr>
        <p:spPr>
          <a:xfrm>
            <a:off x="6656917" y="4132567"/>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4" name="TextBox 43"/>
          <p:cNvSpPr txBox="1"/>
          <p:nvPr/>
        </p:nvSpPr>
        <p:spPr>
          <a:xfrm>
            <a:off x="6656917" y="4418764"/>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5" name="TextBox 44"/>
          <p:cNvSpPr txBox="1"/>
          <p:nvPr/>
        </p:nvSpPr>
        <p:spPr>
          <a:xfrm>
            <a:off x="6656917" y="4709541"/>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6" name="TextBox 45"/>
          <p:cNvSpPr txBox="1"/>
          <p:nvPr/>
        </p:nvSpPr>
        <p:spPr>
          <a:xfrm>
            <a:off x="6656917" y="4995738"/>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7" name="TextBox 46"/>
          <p:cNvSpPr txBox="1"/>
          <p:nvPr/>
        </p:nvSpPr>
        <p:spPr>
          <a:xfrm>
            <a:off x="6656917" y="5303101"/>
            <a:ext cx="4540250"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a:t>
            </a:r>
          </a:p>
        </p:txBody>
      </p:sp>
      <p:sp>
        <p:nvSpPr>
          <p:cNvPr id="48" name="TextBox 47"/>
          <p:cNvSpPr txBox="1"/>
          <p:nvPr/>
        </p:nvSpPr>
        <p:spPr>
          <a:xfrm>
            <a:off x="4243917" y="2114799"/>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75</a:t>
            </a:r>
          </a:p>
        </p:txBody>
      </p:sp>
      <p:sp>
        <p:nvSpPr>
          <p:cNvPr id="49" name="TextBox 48"/>
          <p:cNvSpPr txBox="1"/>
          <p:nvPr/>
        </p:nvSpPr>
        <p:spPr>
          <a:xfrm>
            <a:off x="4243918" y="2413238"/>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500</a:t>
            </a:r>
          </a:p>
        </p:txBody>
      </p:sp>
      <p:sp>
        <p:nvSpPr>
          <p:cNvPr id="50" name="TextBox 49"/>
          <p:cNvSpPr txBox="1"/>
          <p:nvPr/>
        </p:nvSpPr>
        <p:spPr>
          <a:xfrm>
            <a:off x="4243917" y="2704184"/>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1,000</a:t>
            </a:r>
          </a:p>
        </p:txBody>
      </p:sp>
      <p:sp>
        <p:nvSpPr>
          <p:cNvPr id="51" name="TextBox 50"/>
          <p:cNvSpPr txBox="1"/>
          <p:nvPr/>
        </p:nvSpPr>
        <p:spPr>
          <a:xfrm>
            <a:off x="4243917" y="3000964"/>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1,500</a:t>
            </a:r>
          </a:p>
        </p:txBody>
      </p:sp>
      <p:sp>
        <p:nvSpPr>
          <p:cNvPr id="52" name="TextBox 51"/>
          <p:cNvSpPr txBox="1"/>
          <p:nvPr/>
        </p:nvSpPr>
        <p:spPr>
          <a:xfrm>
            <a:off x="4243917" y="3284682"/>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2,500</a:t>
            </a:r>
          </a:p>
        </p:txBody>
      </p:sp>
      <p:sp>
        <p:nvSpPr>
          <p:cNvPr id="53" name="TextBox 52"/>
          <p:cNvSpPr txBox="1"/>
          <p:nvPr/>
        </p:nvSpPr>
        <p:spPr>
          <a:xfrm>
            <a:off x="4243917" y="3572423"/>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4,000</a:t>
            </a:r>
          </a:p>
        </p:txBody>
      </p:sp>
      <p:sp>
        <p:nvSpPr>
          <p:cNvPr id="54" name="TextBox 53"/>
          <p:cNvSpPr txBox="1"/>
          <p:nvPr/>
        </p:nvSpPr>
        <p:spPr>
          <a:xfrm>
            <a:off x="4243917" y="3872106"/>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12,000</a:t>
            </a:r>
          </a:p>
        </p:txBody>
      </p:sp>
      <p:sp>
        <p:nvSpPr>
          <p:cNvPr id="55" name="TextBox 54"/>
          <p:cNvSpPr txBox="1"/>
          <p:nvPr/>
        </p:nvSpPr>
        <p:spPr>
          <a:xfrm>
            <a:off x="4243917" y="4149904"/>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16,000</a:t>
            </a:r>
          </a:p>
        </p:txBody>
      </p:sp>
      <p:sp>
        <p:nvSpPr>
          <p:cNvPr id="56" name="TextBox 55"/>
          <p:cNvSpPr txBox="1"/>
          <p:nvPr/>
        </p:nvSpPr>
        <p:spPr>
          <a:xfrm>
            <a:off x="4243917" y="4443623"/>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24,000</a:t>
            </a:r>
          </a:p>
        </p:txBody>
      </p:sp>
      <p:sp>
        <p:nvSpPr>
          <p:cNvPr id="57" name="TextBox 56"/>
          <p:cNvSpPr txBox="1"/>
          <p:nvPr/>
        </p:nvSpPr>
        <p:spPr>
          <a:xfrm>
            <a:off x="4243917" y="4736247"/>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45,000</a:t>
            </a:r>
          </a:p>
        </p:txBody>
      </p:sp>
      <p:sp>
        <p:nvSpPr>
          <p:cNvPr id="58" name="TextBox 57"/>
          <p:cNvSpPr txBox="1"/>
          <p:nvPr/>
        </p:nvSpPr>
        <p:spPr>
          <a:xfrm>
            <a:off x="4243917" y="5022444"/>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80,000</a:t>
            </a:r>
          </a:p>
        </p:txBody>
      </p:sp>
      <p:sp>
        <p:nvSpPr>
          <p:cNvPr id="59" name="TextBox 58"/>
          <p:cNvSpPr txBox="1"/>
          <p:nvPr/>
        </p:nvSpPr>
        <p:spPr>
          <a:xfrm>
            <a:off x="4243917" y="5308598"/>
            <a:ext cx="1227667" cy="341632"/>
          </a:xfrm>
          <a:prstGeom prst="rect">
            <a:avLst/>
          </a:prstGeom>
          <a:noFill/>
        </p:spPr>
        <p:txBody>
          <a:bodyPr wrap="square" rtlCol="0">
            <a:spAutoFit/>
          </a:bodyPr>
          <a:lstStyle/>
          <a:p>
            <a:pPr algn="ctr">
              <a:lnSpc>
                <a:spcPct val="90000"/>
              </a:lnSpc>
            </a:pPr>
            <a:r>
              <a:rPr lang="en-US" b="1" dirty="0">
                <a:solidFill>
                  <a:schemeClr val="tx1">
                    <a:lumMod val="65000"/>
                    <a:lumOff val="35000"/>
                  </a:schemeClr>
                </a:solidFill>
                <a:latin typeface="Arial"/>
                <a:cs typeface="Arial"/>
              </a:rPr>
              <a:t>120,000</a:t>
            </a:r>
          </a:p>
        </p:txBody>
      </p:sp>
      <p:sp>
        <p:nvSpPr>
          <p:cNvPr id="60" name="TextBox 59"/>
          <p:cNvSpPr txBox="1"/>
          <p:nvPr/>
        </p:nvSpPr>
        <p:spPr>
          <a:xfrm>
            <a:off x="5535084" y="2992606"/>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1</a:t>
            </a:r>
          </a:p>
        </p:txBody>
      </p:sp>
      <p:sp>
        <p:nvSpPr>
          <p:cNvPr id="61" name="TextBox 60"/>
          <p:cNvSpPr txBox="1"/>
          <p:nvPr/>
        </p:nvSpPr>
        <p:spPr>
          <a:xfrm>
            <a:off x="5535084" y="3276324"/>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1</a:t>
            </a:r>
          </a:p>
        </p:txBody>
      </p:sp>
      <p:sp>
        <p:nvSpPr>
          <p:cNvPr id="62" name="TextBox 61"/>
          <p:cNvSpPr txBox="1"/>
          <p:nvPr/>
        </p:nvSpPr>
        <p:spPr>
          <a:xfrm>
            <a:off x="5535084" y="3576007"/>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2</a:t>
            </a:r>
          </a:p>
        </p:txBody>
      </p:sp>
      <p:sp>
        <p:nvSpPr>
          <p:cNvPr id="63" name="TextBox 62"/>
          <p:cNvSpPr txBox="1"/>
          <p:nvPr/>
        </p:nvSpPr>
        <p:spPr>
          <a:xfrm>
            <a:off x="5535084" y="3868277"/>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2</a:t>
            </a:r>
          </a:p>
        </p:txBody>
      </p:sp>
      <p:sp>
        <p:nvSpPr>
          <p:cNvPr id="64" name="TextBox 63"/>
          <p:cNvSpPr txBox="1"/>
          <p:nvPr/>
        </p:nvSpPr>
        <p:spPr>
          <a:xfrm>
            <a:off x="5535084" y="4155264"/>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3</a:t>
            </a:r>
          </a:p>
        </p:txBody>
      </p:sp>
      <p:sp>
        <p:nvSpPr>
          <p:cNvPr id="65" name="TextBox 64"/>
          <p:cNvSpPr txBox="1"/>
          <p:nvPr/>
        </p:nvSpPr>
        <p:spPr>
          <a:xfrm>
            <a:off x="5535084" y="4426891"/>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4</a:t>
            </a:r>
          </a:p>
        </p:txBody>
      </p:sp>
      <p:sp>
        <p:nvSpPr>
          <p:cNvPr id="66" name="TextBox 65"/>
          <p:cNvSpPr txBox="1"/>
          <p:nvPr/>
        </p:nvSpPr>
        <p:spPr>
          <a:xfrm>
            <a:off x="5535084" y="4720577"/>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5</a:t>
            </a:r>
          </a:p>
        </p:txBody>
      </p:sp>
      <p:sp>
        <p:nvSpPr>
          <p:cNvPr id="67" name="TextBox 66"/>
          <p:cNvSpPr txBox="1"/>
          <p:nvPr/>
        </p:nvSpPr>
        <p:spPr>
          <a:xfrm>
            <a:off x="5535084" y="5034085"/>
            <a:ext cx="1079501"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5</a:t>
            </a:r>
          </a:p>
        </p:txBody>
      </p:sp>
      <p:sp>
        <p:nvSpPr>
          <p:cNvPr id="68" name="TextBox 67"/>
          <p:cNvSpPr txBox="1"/>
          <p:nvPr/>
        </p:nvSpPr>
        <p:spPr>
          <a:xfrm>
            <a:off x="5524501" y="5315195"/>
            <a:ext cx="1090083" cy="276935"/>
          </a:xfrm>
          <a:prstGeom prst="rect">
            <a:avLst/>
          </a:prstGeom>
          <a:noFill/>
        </p:spPr>
        <p:txBody>
          <a:bodyPr wrap="square" rtlCol="0">
            <a:spAutoFit/>
          </a:bodyPr>
          <a:lstStyle/>
          <a:p>
            <a:pPr algn="ctr">
              <a:lnSpc>
                <a:spcPct val="90000"/>
              </a:lnSpc>
            </a:pPr>
            <a:r>
              <a:rPr lang="en-US" sz="1333" dirty="0">
                <a:solidFill>
                  <a:schemeClr val="tx1">
                    <a:lumMod val="65000"/>
                    <a:lumOff val="35000"/>
                  </a:schemeClr>
                </a:solidFill>
                <a:latin typeface="Arial"/>
                <a:cs typeface="Arial"/>
              </a:rPr>
              <a:t>5</a:t>
            </a:r>
          </a:p>
        </p:txBody>
      </p:sp>
      <p:sp>
        <p:nvSpPr>
          <p:cNvPr id="69" name="TextBox 68"/>
          <p:cNvSpPr txBox="1"/>
          <p:nvPr/>
        </p:nvSpPr>
        <p:spPr>
          <a:xfrm>
            <a:off x="2286000" y="166954"/>
            <a:ext cx="5747727" cy="682174"/>
          </a:xfrm>
          <a:prstGeom prst="rect">
            <a:avLst/>
          </a:prstGeom>
          <a:noFill/>
        </p:spPr>
        <p:txBody>
          <a:bodyPr wrap="none" rtlCol="0">
            <a:spAutoFit/>
          </a:bodyPr>
          <a:lstStyle/>
          <a:p>
            <a:r>
              <a:rPr lang="en-US" sz="3833" dirty="0">
                <a:latin typeface="Helvetica LT Std Black"/>
                <a:cs typeface="Helvetica LT Std Black"/>
              </a:rPr>
              <a:t>RANK QUALIFICATIONS</a:t>
            </a:r>
          </a:p>
        </p:txBody>
      </p:sp>
    </p:spTree>
    <p:extLst>
      <p:ext uri="{BB962C8B-B14F-4D97-AF65-F5344CB8AC3E}">
        <p14:creationId xmlns:p14="http://schemas.microsoft.com/office/powerpoint/2010/main" val="100514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rank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89" y="550335"/>
            <a:ext cx="10964335" cy="6578601"/>
          </a:xfrm>
          <a:prstGeom prst="rect">
            <a:avLst/>
          </a:prstGeom>
        </p:spPr>
      </p:pic>
      <p:sp>
        <p:nvSpPr>
          <p:cNvPr id="4" name="TextBox 3"/>
          <p:cNvSpPr txBox="1"/>
          <p:nvPr/>
        </p:nvSpPr>
        <p:spPr>
          <a:xfrm>
            <a:off x="1416402" y="1165089"/>
            <a:ext cx="2294821" cy="276935"/>
          </a:xfrm>
          <a:prstGeom prst="rect">
            <a:avLst/>
          </a:prstGeom>
          <a:noFill/>
        </p:spPr>
        <p:txBody>
          <a:bodyPr wrap="square" rtlCol="0">
            <a:spAutoFit/>
          </a:bodyPr>
          <a:lstStyle/>
          <a:p>
            <a:pPr algn="ctr">
              <a:lnSpc>
                <a:spcPct val="90000"/>
              </a:lnSpc>
            </a:pPr>
            <a:r>
              <a:rPr lang="en-US" sz="1333" b="1" dirty="0">
                <a:solidFill>
                  <a:schemeClr val="bg1"/>
                </a:solidFill>
                <a:latin typeface="Arial"/>
                <a:cs typeface="Arial"/>
              </a:rPr>
              <a:t>RANK</a:t>
            </a:r>
          </a:p>
        </p:txBody>
      </p:sp>
      <p:sp>
        <p:nvSpPr>
          <p:cNvPr id="5" name="TextBox 4"/>
          <p:cNvSpPr txBox="1"/>
          <p:nvPr/>
        </p:nvSpPr>
        <p:spPr>
          <a:xfrm>
            <a:off x="3711224" y="1076905"/>
            <a:ext cx="2063761" cy="461537"/>
          </a:xfrm>
          <a:prstGeom prst="rect">
            <a:avLst/>
          </a:prstGeom>
          <a:noFill/>
        </p:spPr>
        <p:txBody>
          <a:bodyPr wrap="square" rtlCol="0">
            <a:spAutoFit/>
          </a:bodyPr>
          <a:lstStyle/>
          <a:p>
            <a:pPr algn="ctr">
              <a:lnSpc>
                <a:spcPct val="90000"/>
              </a:lnSpc>
            </a:pPr>
            <a:r>
              <a:rPr lang="en-US" sz="1333" b="1" dirty="0">
                <a:solidFill>
                  <a:schemeClr val="bg1"/>
                </a:solidFill>
                <a:latin typeface="Arial"/>
                <a:cs typeface="Arial"/>
              </a:rPr>
              <a:t>RANK VOLUME IN </a:t>
            </a:r>
            <a:br>
              <a:rPr lang="en-US" sz="1333" b="1" dirty="0">
                <a:solidFill>
                  <a:schemeClr val="bg1"/>
                </a:solidFill>
                <a:latin typeface="Arial"/>
                <a:cs typeface="Arial"/>
              </a:rPr>
            </a:br>
            <a:r>
              <a:rPr lang="en-US" sz="1333" b="1" dirty="0">
                <a:solidFill>
                  <a:schemeClr val="bg1"/>
                </a:solidFill>
                <a:latin typeface="Arial"/>
                <a:cs typeface="Arial"/>
              </a:rPr>
              <a:t>LESSER LEG</a:t>
            </a:r>
            <a:endParaRPr lang="en-US" sz="1333" dirty="0">
              <a:solidFill>
                <a:schemeClr val="bg1"/>
              </a:solidFill>
              <a:latin typeface="Arial"/>
              <a:cs typeface="Arial"/>
            </a:endParaRPr>
          </a:p>
        </p:txBody>
      </p:sp>
      <p:sp>
        <p:nvSpPr>
          <p:cNvPr id="6" name="TextBox 5"/>
          <p:cNvSpPr txBox="1"/>
          <p:nvPr/>
        </p:nvSpPr>
        <p:spPr>
          <a:xfrm>
            <a:off x="5774984" y="985177"/>
            <a:ext cx="1107722" cy="646139"/>
          </a:xfrm>
          <a:prstGeom prst="rect">
            <a:avLst/>
          </a:prstGeom>
          <a:noFill/>
        </p:spPr>
        <p:txBody>
          <a:bodyPr wrap="square" rtlCol="0">
            <a:spAutoFit/>
          </a:bodyPr>
          <a:lstStyle/>
          <a:p>
            <a:pPr algn="ctr">
              <a:lnSpc>
                <a:spcPct val="90000"/>
              </a:lnSpc>
            </a:pPr>
            <a:r>
              <a:rPr lang="en-US" sz="1333" b="1" dirty="0">
                <a:solidFill>
                  <a:schemeClr val="bg1"/>
                </a:solidFill>
                <a:latin typeface="Arial"/>
                <a:cs typeface="Arial"/>
              </a:rPr>
              <a:t>B500 QUALIFIED</a:t>
            </a:r>
          </a:p>
          <a:p>
            <a:pPr algn="ctr">
              <a:lnSpc>
                <a:spcPct val="90000"/>
              </a:lnSpc>
            </a:pPr>
            <a:r>
              <a:rPr lang="en-US" sz="1333" b="1" dirty="0">
                <a:solidFill>
                  <a:schemeClr val="bg1"/>
                </a:solidFill>
                <a:latin typeface="Arial"/>
                <a:cs typeface="Arial"/>
              </a:rPr>
              <a:t>LEG</a:t>
            </a:r>
          </a:p>
        </p:txBody>
      </p:sp>
      <p:sp>
        <p:nvSpPr>
          <p:cNvPr id="7" name="TextBox 6"/>
          <p:cNvSpPr txBox="1"/>
          <p:nvPr/>
        </p:nvSpPr>
        <p:spPr>
          <a:xfrm>
            <a:off x="6896818" y="1163715"/>
            <a:ext cx="4554349" cy="276935"/>
          </a:xfrm>
          <a:prstGeom prst="rect">
            <a:avLst/>
          </a:prstGeom>
          <a:noFill/>
        </p:spPr>
        <p:txBody>
          <a:bodyPr wrap="square" rtlCol="0">
            <a:spAutoFit/>
          </a:bodyPr>
          <a:lstStyle/>
          <a:p>
            <a:pPr algn="ctr">
              <a:lnSpc>
                <a:spcPct val="90000"/>
              </a:lnSpc>
            </a:pPr>
            <a:r>
              <a:rPr lang="en-US" sz="1333" b="1" dirty="0">
                <a:solidFill>
                  <a:schemeClr val="bg1"/>
                </a:solidFill>
                <a:latin typeface="Arial"/>
                <a:cs typeface="Arial"/>
              </a:rPr>
              <a:t>SPONSOR TREE VOLUME REQUIREMENT</a:t>
            </a:r>
          </a:p>
        </p:txBody>
      </p:sp>
      <p:sp>
        <p:nvSpPr>
          <p:cNvPr id="8" name="TextBox 7"/>
          <p:cNvSpPr txBox="1"/>
          <p:nvPr/>
        </p:nvSpPr>
        <p:spPr>
          <a:xfrm rot="16200000">
            <a:off x="-1524415" y="3340203"/>
            <a:ext cx="5047326" cy="323165"/>
          </a:xfrm>
          <a:prstGeom prst="rect">
            <a:avLst/>
          </a:prstGeom>
          <a:noFill/>
        </p:spPr>
        <p:txBody>
          <a:bodyPr wrap="square" rtlCol="0">
            <a:spAutoFit/>
          </a:bodyPr>
          <a:lstStyle/>
          <a:p>
            <a:pPr algn="ctr"/>
            <a:r>
              <a:rPr lang="en-US" sz="1500" b="1" dirty="0">
                <a:solidFill>
                  <a:schemeClr val="bg1"/>
                </a:solidFill>
                <a:latin typeface="Arial"/>
                <a:cs typeface="Arial"/>
              </a:rPr>
              <a:t>SENIOR EXECUTIVE LEADERSHIP</a:t>
            </a:r>
          </a:p>
        </p:txBody>
      </p:sp>
      <p:sp>
        <p:nvSpPr>
          <p:cNvPr id="9" name="TextBox 8"/>
          <p:cNvSpPr txBox="1"/>
          <p:nvPr/>
        </p:nvSpPr>
        <p:spPr>
          <a:xfrm>
            <a:off x="1416403" y="1650548"/>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Black Diamond</a:t>
            </a:r>
          </a:p>
        </p:txBody>
      </p:sp>
      <p:sp>
        <p:nvSpPr>
          <p:cNvPr id="10" name="TextBox 9"/>
          <p:cNvSpPr txBox="1"/>
          <p:nvPr/>
        </p:nvSpPr>
        <p:spPr>
          <a:xfrm>
            <a:off x="3735914" y="1667928"/>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11" name="TextBox 10"/>
          <p:cNvSpPr txBox="1"/>
          <p:nvPr/>
        </p:nvSpPr>
        <p:spPr>
          <a:xfrm>
            <a:off x="5774984" y="1676390"/>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12" name="TextBox 11"/>
          <p:cNvSpPr txBox="1"/>
          <p:nvPr/>
        </p:nvSpPr>
        <p:spPr>
          <a:xfrm>
            <a:off x="1416402" y="2021410"/>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Double Black Diamond</a:t>
            </a:r>
          </a:p>
        </p:txBody>
      </p:sp>
      <p:sp>
        <p:nvSpPr>
          <p:cNvPr id="13" name="TextBox 12"/>
          <p:cNvSpPr txBox="1"/>
          <p:nvPr/>
        </p:nvSpPr>
        <p:spPr>
          <a:xfrm>
            <a:off x="1416402" y="2398433"/>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Triple Black Diamond</a:t>
            </a:r>
          </a:p>
        </p:txBody>
      </p:sp>
      <p:sp>
        <p:nvSpPr>
          <p:cNvPr id="14" name="TextBox 13"/>
          <p:cNvSpPr txBox="1"/>
          <p:nvPr/>
        </p:nvSpPr>
        <p:spPr>
          <a:xfrm>
            <a:off x="1460500" y="2765769"/>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Diamond Elite</a:t>
            </a:r>
          </a:p>
        </p:txBody>
      </p:sp>
      <p:sp>
        <p:nvSpPr>
          <p:cNvPr id="15" name="TextBox 14"/>
          <p:cNvSpPr txBox="1"/>
          <p:nvPr/>
        </p:nvSpPr>
        <p:spPr>
          <a:xfrm>
            <a:off x="1416402" y="3139265"/>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Double Diamond Elite</a:t>
            </a:r>
          </a:p>
        </p:txBody>
      </p:sp>
      <p:sp>
        <p:nvSpPr>
          <p:cNvPr id="16" name="TextBox 15"/>
          <p:cNvSpPr txBox="1"/>
          <p:nvPr/>
        </p:nvSpPr>
        <p:spPr>
          <a:xfrm>
            <a:off x="1416402" y="3495566"/>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Triple Diamond Elite</a:t>
            </a:r>
          </a:p>
        </p:txBody>
      </p:sp>
      <p:sp>
        <p:nvSpPr>
          <p:cNvPr id="17" name="TextBox 16"/>
          <p:cNvSpPr txBox="1"/>
          <p:nvPr/>
        </p:nvSpPr>
        <p:spPr>
          <a:xfrm>
            <a:off x="1416402" y="3873039"/>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Imperial Diamond</a:t>
            </a:r>
          </a:p>
        </p:txBody>
      </p:sp>
      <p:sp>
        <p:nvSpPr>
          <p:cNvPr id="18" name="TextBox 17"/>
          <p:cNvSpPr txBox="1"/>
          <p:nvPr/>
        </p:nvSpPr>
        <p:spPr>
          <a:xfrm>
            <a:off x="1416402" y="4239928"/>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Double Imperial Diamond</a:t>
            </a:r>
          </a:p>
        </p:txBody>
      </p:sp>
      <p:sp>
        <p:nvSpPr>
          <p:cNvPr id="21" name="TextBox 20"/>
          <p:cNvSpPr txBox="1"/>
          <p:nvPr/>
        </p:nvSpPr>
        <p:spPr>
          <a:xfrm>
            <a:off x="1460500" y="4617846"/>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Triple Imperial Diamond</a:t>
            </a:r>
          </a:p>
        </p:txBody>
      </p:sp>
      <p:sp>
        <p:nvSpPr>
          <p:cNvPr id="22" name="TextBox 21"/>
          <p:cNvSpPr txBox="1"/>
          <p:nvPr/>
        </p:nvSpPr>
        <p:spPr>
          <a:xfrm>
            <a:off x="1416403" y="5001926"/>
            <a:ext cx="2294820"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Crowne Diamond Elite</a:t>
            </a:r>
          </a:p>
        </p:txBody>
      </p:sp>
      <p:sp>
        <p:nvSpPr>
          <p:cNvPr id="24" name="TextBox 23"/>
          <p:cNvSpPr txBox="1"/>
          <p:nvPr/>
        </p:nvSpPr>
        <p:spPr>
          <a:xfrm>
            <a:off x="1416402" y="5382928"/>
            <a:ext cx="2338918"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Double Crowne Diamond Elite </a:t>
            </a:r>
          </a:p>
        </p:txBody>
      </p:sp>
      <p:sp>
        <p:nvSpPr>
          <p:cNvPr id="25" name="TextBox 24"/>
          <p:cNvSpPr txBox="1"/>
          <p:nvPr/>
        </p:nvSpPr>
        <p:spPr>
          <a:xfrm>
            <a:off x="1446389" y="5741133"/>
            <a:ext cx="2264833" cy="253980"/>
          </a:xfrm>
          <a:prstGeom prst="rect">
            <a:avLst/>
          </a:prstGeom>
          <a:noFill/>
        </p:spPr>
        <p:txBody>
          <a:bodyPr wrap="square" rtlCol="0">
            <a:spAutoFit/>
          </a:bodyPr>
          <a:lstStyle/>
          <a:p>
            <a:pPr algn="ctr">
              <a:lnSpc>
                <a:spcPct val="90000"/>
              </a:lnSpc>
            </a:pPr>
            <a:r>
              <a:rPr lang="en-US" sz="1167" b="1" dirty="0">
                <a:solidFill>
                  <a:schemeClr val="tx1">
                    <a:lumMod val="65000"/>
                    <a:lumOff val="35000"/>
                  </a:schemeClr>
                </a:solidFill>
                <a:latin typeface="Arial"/>
                <a:cs typeface="Arial"/>
              </a:rPr>
              <a:t>Triple Crowne Diamond Elite </a:t>
            </a:r>
          </a:p>
        </p:txBody>
      </p:sp>
      <p:sp>
        <p:nvSpPr>
          <p:cNvPr id="26" name="TextBox 25"/>
          <p:cNvSpPr txBox="1"/>
          <p:nvPr/>
        </p:nvSpPr>
        <p:spPr>
          <a:xfrm>
            <a:off x="3735914" y="2020319"/>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27" name="TextBox 26"/>
          <p:cNvSpPr txBox="1"/>
          <p:nvPr/>
        </p:nvSpPr>
        <p:spPr>
          <a:xfrm>
            <a:off x="3735914" y="2398433"/>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28" name="TextBox 27"/>
          <p:cNvSpPr txBox="1"/>
          <p:nvPr/>
        </p:nvSpPr>
        <p:spPr>
          <a:xfrm>
            <a:off x="3735914" y="2765769"/>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29" name="TextBox 28"/>
          <p:cNvSpPr txBox="1"/>
          <p:nvPr/>
        </p:nvSpPr>
        <p:spPr>
          <a:xfrm>
            <a:off x="3735914" y="3139265"/>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30" name="TextBox 29"/>
          <p:cNvSpPr txBox="1"/>
          <p:nvPr/>
        </p:nvSpPr>
        <p:spPr>
          <a:xfrm>
            <a:off x="3735914" y="3495566"/>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31" name="TextBox 30"/>
          <p:cNvSpPr txBox="1"/>
          <p:nvPr/>
        </p:nvSpPr>
        <p:spPr>
          <a:xfrm>
            <a:off x="3735914" y="3887151"/>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32" name="TextBox 31"/>
          <p:cNvSpPr txBox="1"/>
          <p:nvPr/>
        </p:nvSpPr>
        <p:spPr>
          <a:xfrm>
            <a:off x="3735914" y="4257315"/>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33" name="TextBox 32"/>
          <p:cNvSpPr txBox="1"/>
          <p:nvPr/>
        </p:nvSpPr>
        <p:spPr>
          <a:xfrm>
            <a:off x="3735914" y="4624203"/>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34" name="TextBox 33"/>
          <p:cNvSpPr txBox="1"/>
          <p:nvPr/>
        </p:nvSpPr>
        <p:spPr>
          <a:xfrm>
            <a:off x="3735914" y="5004287"/>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35" name="TextBox 34"/>
          <p:cNvSpPr txBox="1"/>
          <p:nvPr/>
        </p:nvSpPr>
        <p:spPr>
          <a:xfrm>
            <a:off x="3735914" y="5382928"/>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36" name="TextBox 35"/>
          <p:cNvSpPr txBox="1"/>
          <p:nvPr/>
        </p:nvSpPr>
        <p:spPr>
          <a:xfrm>
            <a:off x="3735914" y="5741594"/>
            <a:ext cx="201790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120,000</a:t>
            </a:r>
          </a:p>
        </p:txBody>
      </p:sp>
      <p:sp>
        <p:nvSpPr>
          <p:cNvPr id="37" name="TextBox 36"/>
          <p:cNvSpPr txBox="1"/>
          <p:nvPr/>
        </p:nvSpPr>
        <p:spPr>
          <a:xfrm>
            <a:off x="5774984" y="2020319"/>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38" name="TextBox 37"/>
          <p:cNvSpPr txBox="1"/>
          <p:nvPr/>
        </p:nvSpPr>
        <p:spPr>
          <a:xfrm>
            <a:off x="5774984" y="2398433"/>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39" name="TextBox 38"/>
          <p:cNvSpPr txBox="1"/>
          <p:nvPr/>
        </p:nvSpPr>
        <p:spPr>
          <a:xfrm>
            <a:off x="5774984" y="2765769"/>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0" name="TextBox 39"/>
          <p:cNvSpPr txBox="1"/>
          <p:nvPr/>
        </p:nvSpPr>
        <p:spPr>
          <a:xfrm>
            <a:off x="5774984" y="3139265"/>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1" name="TextBox 40"/>
          <p:cNvSpPr txBox="1"/>
          <p:nvPr/>
        </p:nvSpPr>
        <p:spPr>
          <a:xfrm>
            <a:off x="5774984" y="3523789"/>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2" name="TextBox 41"/>
          <p:cNvSpPr txBox="1"/>
          <p:nvPr/>
        </p:nvSpPr>
        <p:spPr>
          <a:xfrm>
            <a:off x="5774984" y="3899234"/>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3" name="TextBox 42"/>
          <p:cNvSpPr txBox="1"/>
          <p:nvPr/>
        </p:nvSpPr>
        <p:spPr>
          <a:xfrm>
            <a:off x="5774984" y="4243163"/>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4" name="TextBox 43"/>
          <p:cNvSpPr txBox="1"/>
          <p:nvPr/>
        </p:nvSpPr>
        <p:spPr>
          <a:xfrm>
            <a:off x="5774984" y="4621278"/>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5" name="TextBox 44"/>
          <p:cNvSpPr txBox="1"/>
          <p:nvPr/>
        </p:nvSpPr>
        <p:spPr>
          <a:xfrm>
            <a:off x="5774984" y="4988613"/>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6" name="TextBox 45"/>
          <p:cNvSpPr txBox="1"/>
          <p:nvPr/>
        </p:nvSpPr>
        <p:spPr>
          <a:xfrm>
            <a:off x="5774984" y="5362109"/>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7" name="TextBox 46"/>
          <p:cNvSpPr txBox="1"/>
          <p:nvPr/>
        </p:nvSpPr>
        <p:spPr>
          <a:xfrm>
            <a:off x="5774984" y="5746633"/>
            <a:ext cx="1075973" cy="253980"/>
          </a:xfrm>
          <a:prstGeom prst="rect">
            <a:avLst/>
          </a:prstGeom>
          <a:noFill/>
        </p:spPr>
        <p:txBody>
          <a:bodyPr wrap="square" rtlCol="0">
            <a:spAutoFit/>
          </a:bodyPr>
          <a:lstStyle/>
          <a:p>
            <a:pPr algn="ctr">
              <a:lnSpc>
                <a:spcPct val="90000"/>
              </a:lnSpc>
            </a:pPr>
            <a:r>
              <a:rPr lang="en-US" sz="1167" dirty="0">
                <a:solidFill>
                  <a:schemeClr val="tx1">
                    <a:lumMod val="65000"/>
                    <a:lumOff val="35000"/>
                  </a:schemeClr>
                </a:solidFill>
                <a:latin typeface="Arial"/>
                <a:cs typeface="Arial"/>
              </a:rPr>
              <a:t>6</a:t>
            </a:r>
          </a:p>
        </p:txBody>
      </p:sp>
      <p:sp>
        <p:nvSpPr>
          <p:cNvPr id="48" name="TextBox 47"/>
          <p:cNvSpPr txBox="1"/>
          <p:nvPr/>
        </p:nvSpPr>
        <p:spPr>
          <a:xfrm>
            <a:off x="6970901" y="1671715"/>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200,000/No more than 50% coming from one Enrollment Leg </a:t>
            </a:r>
          </a:p>
        </p:txBody>
      </p:sp>
      <p:sp>
        <p:nvSpPr>
          <p:cNvPr id="50" name="TextBox 49"/>
          <p:cNvSpPr txBox="1"/>
          <p:nvPr/>
        </p:nvSpPr>
        <p:spPr>
          <a:xfrm>
            <a:off x="6970901" y="2039783"/>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300,000/No more than 45% coming from one Enrollment Leg </a:t>
            </a:r>
          </a:p>
        </p:txBody>
      </p:sp>
      <p:sp>
        <p:nvSpPr>
          <p:cNvPr id="51" name="TextBox 50"/>
          <p:cNvSpPr txBox="1"/>
          <p:nvPr/>
        </p:nvSpPr>
        <p:spPr>
          <a:xfrm>
            <a:off x="6970901" y="2398433"/>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400,000/No more than 40% coming from one Enrollment Leg </a:t>
            </a:r>
          </a:p>
        </p:txBody>
      </p:sp>
      <p:sp>
        <p:nvSpPr>
          <p:cNvPr id="52" name="TextBox 51"/>
          <p:cNvSpPr txBox="1"/>
          <p:nvPr/>
        </p:nvSpPr>
        <p:spPr>
          <a:xfrm>
            <a:off x="6970901" y="2776709"/>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500,000/No more than 35% coming from one Enrollment Leg </a:t>
            </a:r>
          </a:p>
        </p:txBody>
      </p:sp>
      <p:sp>
        <p:nvSpPr>
          <p:cNvPr id="53" name="TextBox 52"/>
          <p:cNvSpPr txBox="1"/>
          <p:nvPr/>
        </p:nvSpPr>
        <p:spPr>
          <a:xfrm>
            <a:off x="6970901" y="3144777"/>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750,000/No more than 30% coming from one Enrollment Leg </a:t>
            </a:r>
          </a:p>
        </p:txBody>
      </p:sp>
      <p:sp>
        <p:nvSpPr>
          <p:cNvPr id="54" name="TextBox 53"/>
          <p:cNvSpPr txBox="1"/>
          <p:nvPr/>
        </p:nvSpPr>
        <p:spPr>
          <a:xfrm>
            <a:off x="6970901" y="3517539"/>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1,000,000/No more than 25% coming from one Enrollment Leg </a:t>
            </a:r>
          </a:p>
        </p:txBody>
      </p:sp>
      <p:sp>
        <p:nvSpPr>
          <p:cNvPr id="55" name="TextBox 54"/>
          <p:cNvSpPr txBox="1"/>
          <p:nvPr/>
        </p:nvSpPr>
        <p:spPr>
          <a:xfrm>
            <a:off x="6970901" y="3885123"/>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1,500,000/No more than 25% coming from one Enrollment Leg </a:t>
            </a:r>
          </a:p>
        </p:txBody>
      </p:sp>
      <p:sp>
        <p:nvSpPr>
          <p:cNvPr id="56" name="TextBox 55"/>
          <p:cNvSpPr txBox="1"/>
          <p:nvPr/>
        </p:nvSpPr>
        <p:spPr>
          <a:xfrm>
            <a:off x="6970901" y="4240019"/>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2,000,000/No more than 20% coming from one Enrollment Leg </a:t>
            </a:r>
          </a:p>
        </p:txBody>
      </p:sp>
      <p:sp>
        <p:nvSpPr>
          <p:cNvPr id="57" name="TextBox 56"/>
          <p:cNvSpPr txBox="1"/>
          <p:nvPr/>
        </p:nvSpPr>
        <p:spPr>
          <a:xfrm>
            <a:off x="6970901" y="4613963"/>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2,500,000/No more than 20% coming from one Enrollment Leg </a:t>
            </a:r>
          </a:p>
        </p:txBody>
      </p:sp>
      <p:sp>
        <p:nvSpPr>
          <p:cNvPr id="58" name="TextBox 57"/>
          <p:cNvSpPr txBox="1"/>
          <p:nvPr/>
        </p:nvSpPr>
        <p:spPr>
          <a:xfrm>
            <a:off x="6970901" y="4986991"/>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3,000,000/No more than 18% coming from one Enrollment Leg </a:t>
            </a:r>
          </a:p>
        </p:txBody>
      </p:sp>
      <p:sp>
        <p:nvSpPr>
          <p:cNvPr id="59" name="TextBox 58"/>
          <p:cNvSpPr txBox="1"/>
          <p:nvPr/>
        </p:nvSpPr>
        <p:spPr>
          <a:xfrm>
            <a:off x="6970901" y="5361760"/>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4,000,000/No more than 18% coming from one Enrollment Leg </a:t>
            </a:r>
          </a:p>
        </p:txBody>
      </p:sp>
      <p:sp>
        <p:nvSpPr>
          <p:cNvPr id="60" name="TextBox 59"/>
          <p:cNvSpPr txBox="1"/>
          <p:nvPr/>
        </p:nvSpPr>
        <p:spPr>
          <a:xfrm>
            <a:off x="6970901" y="5734538"/>
            <a:ext cx="5023554" cy="253980"/>
          </a:xfrm>
          <a:prstGeom prst="rect">
            <a:avLst/>
          </a:prstGeom>
          <a:noFill/>
        </p:spPr>
        <p:txBody>
          <a:bodyPr wrap="square" rtlCol="0">
            <a:spAutoFit/>
          </a:bodyPr>
          <a:lstStyle/>
          <a:p>
            <a:pPr>
              <a:lnSpc>
                <a:spcPct val="90000"/>
              </a:lnSpc>
            </a:pPr>
            <a:r>
              <a:rPr lang="en-US" sz="1167" dirty="0">
                <a:solidFill>
                  <a:schemeClr val="tx1">
                    <a:lumMod val="65000"/>
                    <a:lumOff val="35000"/>
                  </a:schemeClr>
                </a:solidFill>
                <a:latin typeface="Arial"/>
                <a:cs typeface="Arial"/>
              </a:rPr>
              <a:t>5,000,000/No more than 18% coming from one Enrollment Leg </a:t>
            </a:r>
          </a:p>
        </p:txBody>
      </p:sp>
      <p:sp>
        <p:nvSpPr>
          <p:cNvPr id="62" name="TextBox 61"/>
          <p:cNvSpPr txBox="1"/>
          <p:nvPr/>
        </p:nvSpPr>
        <p:spPr>
          <a:xfrm>
            <a:off x="2286000" y="166954"/>
            <a:ext cx="5747727" cy="682174"/>
          </a:xfrm>
          <a:prstGeom prst="rect">
            <a:avLst/>
          </a:prstGeom>
          <a:noFill/>
        </p:spPr>
        <p:txBody>
          <a:bodyPr wrap="none" rtlCol="0">
            <a:spAutoFit/>
          </a:bodyPr>
          <a:lstStyle/>
          <a:p>
            <a:r>
              <a:rPr lang="en-US" sz="3833" dirty="0">
                <a:latin typeface="Helvetica LT Std Black"/>
                <a:cs typeface="Helvetica LT Std Black"/>
              </a:rPr>
              <a:t>RANK QUALIFICATIONS</a:t>
            </a:r>
          </a:p>
        </p:txBody>
      </p:sp>
    </p:spTree>
    <p:extLst>
      <p:ext uri="{BB962C8B-B14F-4D97-AF65-F5344CB8AC3E}">
        <p14:creationId xmlns:p14="http://schemas.microsoft.com/office/powerpoint/2010/main" val="2974268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8178F9-D6E7-034C-9C2A-7B2A2F8AC549}"/>
              </a:ext>
            </a:extLst>
          </p:cNvPr>
          <p:cNvPicPr>
            <a:picLocks noChangeAspect="1"/>
          </p:cNvPicPr>
          <p:nvPr/>
        </p:nvPicPr>
        <p:blipFill rotWithShape="1">
          <a:blip r:embed="rId2"/>
          <a:srcRect t="1" r="43227" b="91926"/>
          <a:stretch/>
        </p:blipFill>
        <p:spPr>
          <a:xfrm>
            <a:off x="1822964" y="-50498"/>
            <a:ext cx="7713740" cy="666573"/>
          </a:xfrm>
          <a:prstGeom prst="rect">
            <a:avLst/>
          </a:prstGeom>
        </p:spPr>
      </p:pic>
      <p:pic>
        <p:nvPicPr>
          <p:cNvPr id="3" name="Picture 2">
            <a:extLst>
              <a:ext uri="{FF2B5EF4-FFF2-40B4-BE49-F238E27FC236}">
                <a16:creationId xmlns:a16="http://schemas.microsoft.com/office/drawing/2014/main" id="{DCFC03BF-B539-2F46-BA84-3DACE7C6816E}"/>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a14:imgEffect>
                      <a14:saturation sat="0"/>
                    </a14:imgEffect>
                  </a14:imgLayer>
                </a14:imgProps>
              </a:ext>
            </a:extLst>
          </a:blip>
          <a:srcRect r="59900" b="94466"/>
          <a:stretch/>
        </p:blipFill>
        <p:spPr>
          <a:xfrm>
            <a:off x="1577551" y="5934901"/>
            <a:ext cx="8154138" cy="941498"/>
          </a:xfrm>
          <a:prstGeom prst="rect">
            <a:avLst/>
          </a:prstGeom>
          <a:solidFill>
            <a:schemeClr val="bg1"/>
          </a:solidFill>
          <a:ln>
            <a:solidFill>
              <a:schemeClr val="accent1"/>
            </a:solidFill>
          </a:ln>
        </p:spPr>
      </p:pic>
      <p:pic>
        <p:nvPicPr>
          <p:cNvPr id="4" name="Picture 3">
            <a:extLst>
              <a:ext uri="{FF2B5EF4-FFF2-40B4-BE49-F238E27FC236}">
                <a16:creationId xmlns:a16="http://schemas.microsoft.com/office/drawing/2014/main" id="{2AA5A0ED-9FE1-0D40-AE53-9ED06CEFB9E5}"/>
              </a:ext>
            </a:extLst>
          </p:cNvPr>
          <p:cNvPicPr>
            <a:picLocks noChangeAspect="1"/>
          </p:cNvPicPr>
          <p:nvPr/>
        </p:nvPicPr>
        <p:blipFill rotWithShape="1">
          <a:blip r:embed="rId2"/>
          <a:srcRect l="49020" t="9230" r="5495" b="73544"/>
          <a:stretch/>
        </p:blipFill>
        <p:spPr>
          <a:xfrm>
            <a:off x="5785219" y="792255"/>
            <a:ext cx="6288869" cy="1596290"/>
          </a:xfrm>
          <a:prstGeom prst="rect">
            <a:avLst/>
          </a:prstGeom>
        </p:spPr>
      </p:pic>
      <p:pic>
        <p:nvPicPr>
          <p:cNvPr id="5" name="Picture 4">
            <a:extLst>
              <a:ext uri="{FF2B5EF4-FFF2-40B4-BE49-F238E27FC236}">
                <a16:creationId xmlns:a16="http://schemas.microsoft.com/office/drawing/2014/main" id="{6CC99C76-559A-7047-A119-D027A2DBC339}"/>
              </a:ext>
            </a:extLst>
          </p:cNvPr>
          <p:cNvPicPr>
            <a:picLocks noChangeAspect="1"/>
          </p:cNvPicPr>
          <p:nvPr/>
        </p:nvPicPr>
        <p:blipFill rotWithShape="1">
          <a:blip r:embed="rId2"/>
          <a:srcRect l="49199" t="47798" b="47287"/>
          <a:stretch/>
        </p:blipFill>
        <p:spPr>
          <a:xfrm>
            <a:off x="5785218" y="2703346"/>
            <a:ext cx="7366473" cy="477711"/>
          </a:xfrm>
          <a:prstGeom prst="rect">
            <a:avLst/>
          </a:prstGeom>
        </p:spPr>
      </p:pic>
      <p:pic>
        <p:nvPicPr>
          <p:cNvPr id="7" name="Picture 6">
            <a:extLst>
              <a:ext uri="{FF2B5EF4-FFF2-40B4-BE49-F238E27FC236}">
                <a16:creationId xmlns:a16="http://schemas.microsoft.com/office/drawing/2014/main" id="{74033F01-D757-8645-B531-1FBA32B70F31}"/>
              </a:ext>
            </a:extLst>
          </p:cNvPr>
          <p:cNvPicPr>
            <a:picLocks noChangeAspect="1"/>
          </p:cNvPicPr>
          <p:nvPr/>
        </p:nvPicPr>
        <p:blipFill rotWithShape="1">
          <a:blip r:embed="rId2"/>
          <a:srcRect t="9435" r="66558" b="70590"/>
          <a:stretch/>
        </p:blipFill>
        <p:spPr>
          <a:xfrm>
            <a:off x="434552" y="792255"/>
            <a:ext cx="4786372" cy="1916200"/>
          </a:xfrm>
          <a:prstGeom prst="rect">
            <a:avLst/>
          </a:prstGeom>
        </p:spPr>
      </p:pic>
      <p:pic>
        <p:nvPicPr>
          <p:cNvPr id="8" name="Picture 7">
            <a:extLst>
              <a:ext uri="{FF2B5EF4-FFF2-40B4-BE49-F238E27FC236}">
                <a16:creationId xmlns:a16="http://schemas.microsoft.com/office/drawing/2014/main" id="{FDAE3344-1831-D242-ACB8-7B597CA7FED9}"/>
              </a:ext>
            </a:extLst>
          </p:cNvPr>
          <p:cNvPicPr>
            <a:picLocks noChangeAspect="1"/>
          </p:cNvPicPr>
          <p:nvPr/>
        </p:nvPicPr>
        <p:blipFill rotWithShape="1">
          <a:blip r:embed="rId2"/>
          <a:srcRect t="56639" r="53049" b="38030"/>
          <a:stretch/>
        </p:blipFill>
        <p:spPr>
          <a:xfrm>
            <a:off x="434552" y="2703346"/>
            <a:ext cx="6730177" cy="477711"/>
          </a:xfrm>
          <a:prstGeom prst="rect">
            <a:avLst/>
          </a:prstGeom>
        </p:spPr>
      </p:pic>
      <p:pic>
        <p:nvPicPr>
          <p:cNvPr id="9" name="Picture 8">
            <a:extLst>
              <a:ext uri="{FF2B5EF4-FFF2-40B4-BE49-F238E27FC236}">
                <a16:creationId xmlns:a16="http://schemas.microsoft.com/office/drawing/2014/main" id="{D2539D29-E009-5146-808A-5C0DAACF053C}"/>
              </a:ext>
            </a:extLst>
          </p:cNvPr>
          <p:cNvPicPr>
            <a:picLocks noChangeAspect="1"/>
          </p:cNvPicPr>
          <p:nvPr/>
        </p:nvPicPr>
        <p:blipFill rotWithShape="1">
          <a:blip r:embed="rId2"/>
          <a:srcRect l="19036" t="63358" r="53049" b="4393"/>
          <a:stretch/>
        </p:blipFill>
        <p:spPr>
          <a:xfrm>
            <a:off x="1367419" y="3181058"/>
            <a:ext cx="3096875" cy="2397940"/>
          </a:xfrm>
          <a:prstGeom prst="rect">
            <a:avLst/>
          </a:prstGeom>
        </p:spPr>
      </p:pic>
      <p:pic>
        <p:nvPicPr>
          <p:cNvPr id="10" name="Picture 9" descr="A screenshot of a cell phone&#13;&#10;&#13;&#10;Description automatically generated">
            <a:extLst>
              <a:ext uri="{FF2B5EF4-FFF2-40B4-BE49-F238E27FC236}">
                <a16:creationId xmlns:a16="http://schemas.microsoft.com/office/drawing/2014/main" id="{AE0EA0AA-8EA5-BB4D-8012-6D1D805D41B5}"/>
              </a:ext>
            </a:extLst>
          </p:cNvPr>
          <p:cNvPicPr>
            <a:picLocks noChangeAspect="1"/>
          </p:cNvPicPr>
          <p:nvPr/>
        </p:nvPicPr>
        <p:blipFill>
          <a:blip r:embed="rId4"/>
          <a:stretch>
            <a:fillRect/>
          </a:stretch>
        </p:blipFill>
        <p:spPr>
          <a:xfrm>
            <a:off x="6285053" y="3263430"/>
            <a:ext cx="4831364" cy="2339995"/>
          </a:xfrm>
          <a:prstGeom prst="rect">
            <a:avLst/>
          </a:prstGeom>
        </p:spPr>
      </p:pic>
      <p:pic>
        <p:nvPicPr>
          <p:cNvPr id="13" name="Picture 12">
            <a:extLst>
              <a:ext uri="{FF2B5EF4-FFF2-40B4-BE49-F238E27FC236}">
                <a16:creationId xmlns:a16="http://schemas.microsoft.com/office/drawing/2014/main" id="{A4CDA1B9-95CE-F74F-A44A-832D6186CD8B}"/>
              </a:ext>
            </a:extLst>
          </p:cNvPr>
          <p:cNvPicPr>
            <a:picLocks noChangeAspect="1"/>
          </p:cNvPicPr>
          <p:nvPr/>
        </p:nvPicPr>
        <p:blipFill rotWithShape="1">
          <a:blip r:embed="rId5"/>
          <a:srcRect r="57890" b="94389"/>
          <a:stretch/>
        </p:blipFill>
        <p:spPr>
          <a:xfrm>
            <a:off x="4529799" y="-1311433"/>
            <a:ext cx="3352329" cy="415321"/>
          </a:xfrm>
          <a:prstGeom prst="rect">
            <a:avLst/>
          </a:prstGeom>
        </p:spPr>
      </p:pic>
    </p:spTree>
    <p:extLst>
      <p:ext uri="{BB962C8B-B14F-4D97-AF65-F5344CB8AC3E}">
        <p14:creationId xmlns:p14="http://schemas.microsoft.com/office/powerpoint/2010/main" val="2977269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166954"/>
            <a:ext cx="5834611" cy="682174"/>
          </a:xfrm>
          <a:prstGeom prst="rect">
            <a:avLst/>
          </a:prstGeom>
          <a:noFill/>
        </p:spPr>
        <p:txBody>
          <a:bodyPr wrap="none" rtlCol="0">
            <a:spAutoFit/>
          </a:bodyPr>
          <a:lstStyle/>
          <a:p>
            <a:r>
              <a:rPr lang="en-US" sz="3833" dirty="0">
                <a:latin typeface="Helvetica LT Std Black"/>
                <a:cs typeface="Helvetica LT Std Black"/>
              </a:rPr>
              <a:t>LEADERSHIP BONUSES</a:t>
            </a:r>
          </a:p>
        </p:txBody>
      </p:sp>
      <p:pic>
        <p:nvPicPr>
          <p:cNvPr id="23" name="Picture 22">
            <a:extLst>
              <a:ext uri="{FF2B5EF4-FFF2-40B4-BE49-F238E27FC236}">
                <a16:creationId xmlns:a16="http://schemas.microsoft.com/office/drawing/2014/main" id="{62DF00BD-C8EA-7D47-B631-5EC7E2867C3E}"/>
              </a:ext>
            </a:extLst>
          </p:cNvPr>
          <p:cNvPicPr>
            <a:picLocks noChangeAspect="1"/>
          </p:cNvPicPr>
          <p:nvPr/>
        </p:nvPicPr>
        <p:blipFill rotWithShape="1">
          <a:blip r:embed="rId2"/>
          <a:srcRect r="66364"/>
          <a:stretch/>
        </p:blipFill>
        <p:spPr>
          <a:xfrm>
            <a:off x="0" y="2080876"/>
            <a:ext cx="2066030" cy="3707295"/>
          </a:xfrm>
          <a:prstGeom prst="rect">
            <a:avLst/>
          </a:prstGeom>
        </p:spPr>
      </p:pic>
      <p:pic>
        <p:nvPicPr>
          <p:cNvPr id="25" name="Picture 24">
            <a:extLst>
              <a:ext uri="{FF2B5EF4-FFF2-40B4-BE49-F238E27FC236}">
                <a16:creationId xmlns:a16="http://schemas.microsoft.com/office/drawing/2014/main" id="{6427FAC8-5074-8B4B-B176-A181C062E400}"/>
              </a:ext>
            </a:extLst>
          </p:cNvPr>
          <p:cNvPicPr>
            <a:picLocks noChangeAspect="1"/>
          </p:cNvPicPr>
          <p:nvPr/>
        </p:nvPicPr>
        <p:blipFill rotWithShape="1">
          <a:blip r:embed="rId3"/>
          <a:srcRect l="24198" t="24640" r="51743" b="25002"/>
          <a:stretch/>
        </p:blipFill>
        <p:spPr>
          <a:xfrm>
            <a:off x="3873100" y="2158931"/>
            <a:ext cx="2552877" cy="3699992"/>
          </a:xfrm>
          <a:prstGeom prst="rect">
            <a:avLst/>
          </a:prstGeom>
        </p:spPr>
      </p:pic>
      <p:pic>
        <p:nvPicPr>
          <p:cNvPr id="26" name="Picture 25">
            <a:extLst>
              <a:ext uri="{FF2B5EF4-FFF2-40B4-BE49-F238E27FC236}">
                <a16:creationId xmlns:a16="http://schemas.microsoft.com/office/drawing/2014/main" id="{8AFADBE5-A450-3B4C-8EFB-82F8DF5938DF}"/>
              </a:ext>
            </a:extLst>
          </p:cNvPr>
          <p:cNvPicPr>
            <a:picLocks noChangeAspect="1"/>
          </p:cNvPicPr>
          <p:nvPr/>
        </p:nvPicPr>
        <p:blipFill rotWithShape="1">
          <a:blip r:embed="rId2"/>
          <a:srcRect l="71415" t="10161"/>
          <a:stretch/>
        </p:blipFill>
        <p:spPr>
          <a:xfrm>
            <a:off x="2052415" y="2405270"/>
            <a:ext cx="1820686" cy="3453653"/>
          </a:xfrm>
          <a:prstGeom prst="rect">
            <a:avLst/>
          </a:prstGeom>
        </p:spPr>
      </p:pic>
      <p:pic>
        <p:nvPicPr>
          <p:cNvPr id="27" name="Picture 26">
            <a:extLst>
              <a:ext uri="{FF2B5EF4-FFF2-40B4-BE49-F238E27FC236}">
                <a16:creationId xmlns:a16="http://schemas.microsoft.com/office/drawing/2014/main" id="{DD7F8F49-01C9-1046-91AA-41CC203B2070}"/>
              </a:ext>
            </a:extLst>
          </p:cNvPr>
          <p:cNvPicPr>
            <a:picLocks noChangeAspect="1"/>
          </p:cNvPicPr>
          <p:nvPr/>
        </p:nvPicPr>
        <p:blipFill rotWithShape="1">
          <a:blip r:embed="rId3"/>
          <a:srcRect l="72588" t="24453" r="3139" b="24239"/>
          <a:stretch/>
        </p:blipFill>
        <p:spPr>
          <a:xfrm>
            <a:off x="9369391" y="2158933"/>
            <a:ext cx="2774396" cy="3779502"/>
          </a:xfrm>
          <a:prstGeom prst="rect">
            <a:avLst/>
          </a:prstGeom>
        </p:spPr>
      </p:pic>
      <p:pic>
        <p:nvPicPr>
          <p:cNvPr id="28" name="Picture 27">
            <a:extLst>
              <a:ext uri="{FF2B5EF4-FFF2-40B4-BE49-F238E27FC236}">
                <a16:creationId xmlns:a16="http://schemas.microsoft.com/office/drawing/2014/main" id="{D763F1B8-D657-8445-BEBD-DD99470BF963}"/>
              </a:ext>
            </a:extLst>
          </p:cNvPr>
          <p:cNvPicPr>
            <a:picLocks noChangeAspect="1"/>
          </p:cNvPicPr>
          <p:nvPr/>
        </p:nvPicPr>
        <p:blipFill rotWithShape="1">
          <a:blip r:embed="rId3"/>
          <a:srcRect l="48691" t="24941" r="27667" b="25856"/>
          <a:stretch/>
        </p:blipFill>
        <p:spPr>
          <a:xfrm>
            <a:off x="6554157" y="2158931"/>
            <a:ext cx="2652823" cy="3707295"/>
          </a:xfrm>
          <a:prstGeom prst="rect">
            <a:avLst/>
          </a:prstGeom>
        </p:spPr>
      </p:pic>
      <p:pic>
        <p:nvPicPr>
          <p:cNvPr id="6" name="Picture 5" descr="A close up of a logo&#13;&#10;&#13;&#10;Description automatically generated">
            <a:extLst>
              <a:ext uri="{FF2B5EF4-FFF2-40B4-BE49-F238E27FC236}">
                <a16:creationId xmlns:a16="http://schemas.microsoft.com/office/drawing/2014/main" id="{53DC99EC-368C-414B-AEF7-943706222BF7}"/>
              </a:ext>
            </a:extLst>
          </p:cNvPr>
          <p:cNvPicPr>
            <a:picLocks noChangeAspect="1"/>
          </p:cNvPicPr>
          <p:nvPr/>
        </p:nvPicPr>
        <p:blipFill>
          <a:blip r:embed="rId4"/>
          <a:stretch>
            <a:fillRect/>
          </a:stretch>
        </p:blipFill>
        <p:spPr>
          <a:xfrm>
            <a:off x="10089643" y="998717"/>
            <a:ext cx="950629" cy="1105383"/>
          </a:xfrm>
          <a:prstGeom prst="rect">
            <a:avLst/>
          </a:prstGeom>
        </p:spPr>
      </p:pic>
      <p:pic>
        <p:nvPicPr>
          <p:cNvPr id="29" name="Picture 28" descr="A close up of a logo&#13;&#10;&#13;&#10;Description automatically generated">
            <a:extLst>
              <a:ext uri="{FF2B5EF4-FFF2-40B4-BE49-F238E27FC236}">
                <a16:creationId xmlns:a16="http://schemas.microsoft.com/office/drawing/2014/main" id="{1342CFF2-DC44-6040-B534-7605943E967F}"/>
              </a:ext>
            </a:extLst>
          </p:cNvPr>
          <p:cNvPicPr>
            <a:picLocks noChangeAspect="1"/>
          </p:cNvPicPr>
          <p:nvPr/>
        </p:nvPicPr>
        <p:blipFill>
          <a:blip r:embed="rId5"/>
          <a:stretch>
            <a:fillRect/>
          </a:stretch>
        </p:blipFill>
        <p:spPr>
          <a:xfrm>
            <a:off x="7298609" y="998717"/>
            <a:ext cx="842197" cy="1105383"/>
          </a:xfrm>
          <a:prstGeom prst="rect">
            <a:avLst/>
          </a:prstGeom>
        </p:spPr>
      </p:pic>
      <p:pic>
        <p:nvPicPr>
          <p:cNvPr id="31" name="Picture 30">
            <a:extLst>
              <a:ext uri="{FF2B5EF4-FFF2-40B4-BE49-F238E27FC236}">
                <a16:creationId xmlns:a16="http://schemas.microsoft.com/office/drawing/2014/main" id="{51C0E013-A30D-3645-8961-E98376425800}"/>
              </a:ext>
            </a:extLst>
          </p:cNvPr>
          <p:cNvPicPr>
            <a:picLocks noChangeAspect="1"/>
          </p:cNvPicPr>
          <p:nvPr/>
        </p:nvPicPr>
        <p:blipFill>
          <a:blip r:embed="rId6"/>
          <a:stretch>
            <a:fillRect/>
          </a:stretch>
        </p:blipFill>
        <p:spPr>
          <a:xfrm>
            <a:off x="4724060" y="961899"/>
            <a:ext cx="958490" cy="1142201"/>
          </a:xfrm>
          <a:prstGeom prst="rect">
            <a:avLst/>
          </a:prstGeom>
        </p:spPr>
      </p:pic>
      <p:pic>
        <p:nvPicPr>
          <p:cNvPr id="33" name="Picture 32">
            <a:extLst>
              <a:ext uri="{FF2B5EF4-FFF2-40B4-BE49-F238E27FC236}">
                <a16:creationId xmlns:a16="http://schemas.microsoft.com/office/drawing/2014/main" id="{C34C9312-B5CF-0340-9348-E303844AD046}"/>
              </a:ext>
            </a:extLst>
          </p:cNvPr>
          <p:cNvPicPr>
            <a:picLocks noChangeAspect="1"/>
          </p:cNvPicPr>
          <p:nvPr/>
        </p:nvPicPr>
        <p:blipFill>
          <a:blip r:embed="rId7"/>
          <a:stretch>
            <a:fillRect/>
          </a:stretch>
        </p:blipFill>
        <p:spPr>
          <a:xfrm>
            <a:off x="2149511" y="998717"/>
            <a:ext cx="894284" cy="1082159"/>
          </a:xfrm>
          <a:prstGeom prst="rect">
            <a:avLst/>
          </a:prstGeom>
        </p:spPr>
      </p:pic>
      <p:sp>
        <p:nvSpPr>
          <p:cNvPr id="34" name="TextBox 33">
            <a:extLst>
              <a:ext uri="{FF2B5EF4-FFF2-40B4-BE49-F238E27FC236}">
                <a16:creationId xmlns:a16="http://schemas.microsoft.com/office/drawing/2014/main" id="{4CC588EF-FF40-EF43-8963-FA77CC196ACA}"/>
              </a:ext>
            </a:extLst>
          </p:cNvPr>
          <p:cNvSpPr txBox="1"/>
          <p:nvPr/>
        </p:nvSpPr>
        <p:spPr>
          <a:xfrm>
            <a:off x="141103" y="5788171"/>
            <a:ext cx="3497802" cy="276999"/>
          </a:xfrm>
          <a:prstGeom prst="rect">
            <a:avLst/>
          </a:prstGeom>
          <a:noFill/>
        </p:spPr>
        <p:txBody>
          <a:bodyPr wrap="square" rtlCol="0">
            <a:spAutoFit/>
          </a:bodyPr>
          <a:lstStyle/>
          <a:p>
            <a:r>
              <a:rPr lang="en-US" sz="1200" i="1" dirty="0"/>
              <a:t>Qualified Rank w/ $15,000 Sponsor Tree Volume</a:t>
            </a:r>
          </a:p>
        </p:txBody>
      </p:sp>
    </p:spTree>
    <p:extLst>
      <p:ext uri="{BB962C8B-B14F-4D97-AF65-F5344CB8AC3E}">
        <p14:creationId xmlns:p14="http://schemas.microsoft.com/office/powerpoint/2010/main" val="157694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505AF-CBD7-8E4A-8BEB-229E7556BEBE}"/>
              </a:ext>
            </a:extLst>
          </p:cNvPr>
          <p:cNvPicPr>
            <a:picLocks noChangeAspect="1"/>
          </p:cNvPicPr>
          <p:nvPr/>
        </p:nvPicPr>
        <p:blipFill>
          <a:blip r:embed="rId2"/>
          <a:stretch>
            <a:fillRect/>
          </a:stretch>
        </p:blipFill>
        <p:spPr>
          <a:xfrm>
            <a:off x="5576189" y="1005773"/>
            <a:ext cx="6442191" cy="5069610"/>
          </a:xfrm>
          <a:prstGeom prst="rect">
            <a:avLst/>
          </a:prstGeom>
        </p:spPr>
      </p:pic>
      <p:sp>
        <p:nvSpPr>
          <p:cNvPr id="3" name="TextBox 2">
            <a:extLst>
              <a:ext uri="{FF2B5EF4-FFF2-40B4-BE49-F238E27FC236}">
                <a16:creationId xmlns:a16="http://schemas.microsoft.com/office/drawing/2014/main" id="{C2C11BCF-C631-004B-8810-90722074C2F0}"/>
              </a:ext>
            </a:extLst>
          </p:cNvPr>
          <p:cNvSpPr txBox="1"/>
          <p:nvPr/>
        </p:nvSpPr>
        <p:spPr>
          <a:xfrm>
            <a:off x="698339" y="215321"/>
            <a:ext cx="11493661" cy="830997"/>
          </a:xfrm>
          <a:prstGeom prst="rect">
            <a:avLst/>
          </a:prstGeom>
          <a:noFill/>
        </p:spPr>
        <p:txBody>
          <a:bodyPr wrap="square" rtlCol="0">
            <a:spAutoFit/>
          </a:bodyPr>
          <a:lstStyle/>
          <a:p>
            <a:r>
              <a:rPr lang="en-US" sz="4800" dirty="0"/>
              <a:t>ZIJA PROFIT PARTICIPATION PLAN (PPP)</a:t>
            </a:r>
          </a:p>
        </p:txBody>
      </p:sp>
      <p:pic>
        <p:nvPicPr>
          <p:cNvPr id="7" name="Picture 6">
            <a:extLst>
              <a:ext uri="{FF2B5EF4-FFF2-40B4-BE49-F238E27FC236}">
                <a16:creationId xmlns:a16="http://schemas.microsoft.com/office/drawing/2014/main" id="{57A1E88C-5105-DD4C-9193-2E54592D6D22}"/>
              </a:ext>
            </a:extLst>
          </p:cNvPr>
          <p:cNvPicPr>
            <a:picLocks noChangeAspect="1"/>
          </p:cNvPicPr>
          <p:nvPr/>
        </p:nvPicPr>
        <p:blipFill>
          <a:blip r:embed="rId3"/>
          <a:stretch>
            <a:fillRect/>
          </a:stretch>
        </p:blipFill>
        <p:spPr>
          <a:xfrm>
            <a:off x="635906" y="1177842"/>
            <a:ext cx="2383008" cy="2383008"/>
          </a:xfrm>
          <a:prstGeom prst="rect">
            <a:avLst/>
          </a:prstGeom>
        </p:spPr>
      </p:pic>
      <p:sp>
        <p:nvSpPr>
          <p:cNvPr id="8" name="TextBox 7">
            <a:extLst>
              <a:ext uri="{FF2B5EF4-FFF2-40B4-BE49-F238E27FC236}">
                <a16:creationId xmlns:a16="http://schemas.microsoft.com/office/drawing/2014/main" id="{609DC684-05D3-654F-A85B-2D20A8C429DC}"/>
              </a:ext>
            </a:extLst>
          </p:cNvPr>
          <p:cNvSpPr txBox="1"/>
          <p:nvPr/>
        </p:nvSpPr>
        <p:spPr>
          <a:xfrm>
            <a:off x="3171492" y="1283305"/>
            <a:ext cx="2404697" cy="1938992"/>
          </a:xfrm>
          <a:prstGeom prst="rect">
            <a:avLst/>
          </a:prstGeom>
          <a:noFill/>
        </p:spPr>
        <p:txBody>
          <a:bodyPr wrap="square" rtlCol="0">
            <a:spAutoFit/>
          </a:bodyPr>
          <a:lstStyle/>
          <a:p>
            <a:r>
              <a:rPr lang="en-US" sz="2400" dirty="0"/>
              <a:t>Zija Founder Ken Brailsford shares Zija profits with leaders.</a:t>
            </a:r>
          </a:p>
        </p:txBody>
      </p:sp>
      <p:sp>
        <p:nvSpPr>
          <p:cNvPr id="9" name="TextBox 8">
            <a:extLst>
              <a:ext uri="{FF2B5EF4-FFF2-40B4-BE49-F238E27FC236}">
                <a16:creationId xmlns:a16="http://schemas.microsoft.com/office/drawing/2014/main" id="{00A52944-173F-D74F-A079-60D47C5E7F8D}"/>
              </a:ext>
            </a:extLst>
          </p:cNvPr>
          <p:cNvSpPr txBox="1"/>
          <p:nvPr/>
        </p:nvSpPr>
        <p:spPr>
          <a:xfrm>
            <a:off x="461639" y="3797837"/>
            <a:ext cx="5821569" cy="954107"/>
          </a:xfrm>
          <a:prstGeom prst="rect">
            <a:avLst/>
          </a:prstGeom>
          <a:noFill/>
        </p:spPr>
        <p:txBody>
          <a:bodyPr wrap="square" rtlCol="0">
            <a:spAutoFit/>
          </a:bodyPr>
          <a:lstStyle/>
          <a:p>
            <a:r>
              <a:rPr lang="en-US" sz="2800" b="1" dirty="0">
                <a:solidFill>
                  <a:srgbClr val="00B050"/>
                </a:solidFill>
              </a:rPr>
              <a:t>25% of NET PROFITS shared with leaders in 5 Separate Pools.</a:t>
            </a:r>
          </a:p>
        </p:txBody>
      </p:sp>
      <p:sp>
        <p:nvSpPr>
          <p:cNvPr id="11" name="TextBox 10">
            <a:extLst>
              <a:ext uri="{FF2B5EF4-FFF2-40B4-BE49-F238E27FC236}">
                <a16:creationId xmlns:a16="http://schemas.microsoft.com/office/drawing/2014/main" id="{E595C808-ED2E-E04C-89AF-5F5351A2A5B6}"/>
              </a:ext>
            </a:extLst>
          </p:cNvPr>
          <p:cNvSpPr txBox="1"/>
          <p:nvPr/>
        </p:nvSpPr>
        <p:spPr>
          <a:xfrm>
            <a:off x="461639" y="4924259"/>
            <a:ext cx="5916259" cy="1323439"/>
          </a:xfrm>
          <a:prstGeom prst="rect">
            <a:avLst/>
          </a:prstGeom>
          <a:noFill/>
        </p:spPr>
        <p:txBody>
          <a:bodyPr wrap="square" rtlCol="0">
            <a:spAutoFit/>
          </a:bodyPr>
          <a:lstStyle/>
          <a:p>
            <a:r>
              <a:rPr lang="en-US" sz="1600" dirty="0"/>
              <a:t>Pool 1 opened in Spring 2011 to </a:t>
            </a:r>
            <a:r>
              <a:rPr lang="en-US" sz="1600" b="1" dirty="0"/>
              <a:t>DIAMONDS</a:t>
            </a:r>
            <a:r>
              <a:rPr lang="en-US" sz="1600" dirty="0"/>
              <a:t>.</a:t>
            </a:r>
          </a:p>
          <a:p>
            <a:r>
              <a:rPr lang="en-US" sz="1600" dirty="0"/>
              <a:t>Pool 2 expected to open in Spring 2020 to </a:t>
            </a:r>
            <a:r>
              <a:rPr lang="en-US" sz="1600" b="1" dirty="0"/>
              <a:t>BLACK DIAMONDS</a:t>
            </a:r>
            <a:r>
              <a:rPr lang="en-US" sz="1600" dirty="0"/>
              <a:t>.</a:t>
            </a:r>
          </a:p>
          <a:p>
            <a:endParaRPr lang="en-US" sz="1600" dirty="0"/>
          </a:p>
          <a:p>
            <a:r>
              <a:rPr lang="en-US" sz="1600" i="1" dirty="0"/>
              <a:t>This is IN ADDITION to the Full 50% paid out in the Zija Compensation Plan!</a:t>
            </a:r>
          </a:p>
        </p:txBody>
      </p:sp>
    </p:spTree>
    <p:extLst>
      <p:ext uri="{BB962C8B-B14F-4D97-AF65-F5344CB8AC3E}">
        <p14:creationId xmlns:p14="http://schemas.microsoft.com/office/powerpoint/2010/main" val="128167306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Diamon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752" y="735967"/>
            <a:ext cx="2284600" cy="228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
          <p:cNvSpPr>
            <a:spLocks noChangeArrowheads="1"/>
          </p:cNvSpPr>
          <p:nvPr/>
        </p:nvSpPr>
        <p:spPr bwMode="auto">
          <a:xfrm>
            <a:off x="511586" y="130223"/>
            <a:ext cx="27943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b="1" dirty="0">
                <a:solidFill>
                  <a:srgbClr val="00B050"/>
                </a:solidFill>
              </a:rPr>
              <a:t>GO DIAMOND!</a:t>
            </a:r>
          </a:p>
        </p:txBody>
      </p:sp>
      <p:sp>
        <p:nvSpPr>
          <p:cNvPr id="13" name="TextBox 12"/>
          <p:cNvSpPr txBox="1"/>
          <p:nvPr/>
        </p:nvSpPr>
        <p:spPr>
          <a:xfrm>
            <a:off x="2962468" y="245487"/>
            <a:ext cx="7288304"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25400" tIns="25400" rIns="25400" bIns="25400" spcCol="38100" anchor="ctr">
            <a:spAutoFit/>
          </a:bodyPr>
          <a:lstStyle/>
          <a:p>
            <a:pPr algn="ctr">
              <a:defRPr/>
            </a:pPr>
            <a:r>
              <a:rPr lang="en-US" sz="3600" b="1" dirty="0">
                <a:solidFill>
                  <a:srgbClr val="00B050"/>
                </a:solidFill>
                <a:sym typeface="Helvetica Light"/>
              </a:rPr>
              <a:t>LIVE LIFE UNLIMITED!</a:t>
            </a:r>
          </a:p>
        </p:txBody>
      </p:sp>
      <p:pic>
        <p:nvPicPr>
          <p:cNvPr id="3687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392" y="3157296"/>
            <a:ext cx="4139595" cy="345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Diamond-Club-Logo_FINAL_OL.jpg">
            <a:extLst>
              <a:ext uri="{FF2B5EF4-FFF2-40B4-BE49-F238E27FC236}">
                <a16:creationId xmlns:a16="http://schemas.microsoft.com/office/drawing/2014/main" id="{6F205D5F-5582-6242-90C7-4B39C3CE73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5612" y="1242312"/>
            <a:ext cx="1669663" cy="166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9CA55C7-3C41-274C-B1DF-923618093BE5}"/>
              </a:ext>
            </a:extLst>
          </p:cNvPr>
          <p:cNvPicPr>
            <a:picLocks noChangeAspect="1"/>
          </p:cNvPicPr>
          <p:nvPr/>
        </p:nvPicPr>
        <p:blipFill>
          <a:blip r:embed="rId5"/>
          <a:stretch>
            <a:fillRect/>
          </a:stretch>
        </p:blipFill>
        <p:spPr>
          <a:xfrm>
            <a:off x="3046092" y="1065713"/>
            <a:ext cx="2171700" cy="1955800"/>
          </a:xfrm>
          <a:prstGeom prst="rect">
            <a:avLst/>
          </a:prstGeom>
        </p:spPr>
      </p:pic>
      <p:pic>
        <p:nvPicPr>
          <p:cNvPr id="12" name="Picture 11">
            <a:extLst>
              <a:ext uri="{FF2B5EF4-FFF2-40B4-BE49-F238E27FC236}">
                <a16:creationId xmlns:a16="http://schemas.microsoft.com/office/drawing/2014/main" id="{F1D11219-F6EB-AA40-8A36-825141B789E1}"/>
              </a:ext>
            </a:extLst>
          </p:cNvPr>
          <p:cNvPicPr>
            <a:picLocks noChangeAspect="1"/>
          </p:cNvPicPr>
          <p:nvPr/>
        </p:nvPicPr>
        <p:blipFill rotWithShape="1">
          <a:blip r:embed="rId6"/>
          <a:srcRect t="12736" b="12736"/>
          <a:stretch/>
        </p:blipFill>
        <p:spPr>
          <a:xfrm>
            <a:off x="5293217" y="1242312"/>
            <a:ext cx="2414255" cy="1523453"/>
          </a:xfrm>
          <a:prstGeom prst="rect">
            <a:avLst/>
          </a:prstGeom>
        </p:spPr>
      </p:pic>
      <p:pic>
        <p:nvPicPr>
          <p:cNvPr id="15" name="Picture 14">
            <a:extLst>
              <a:ext uri="{FF2B5EF4-FFF2-40B4-BE49-F238E27FC236}">
                <a16:creationId xmlns:a16="http://schemas.microsoft.com/office/drawing/2014/main" id="{9D120703-B70E-2B4D-A2D5-2B8683B25D85}"/>
              </a:ext>
            </a:extLst>
          </p:cNvPr>
          <p:cNvPicPr>
            <a:picLocks noChangeAspect="1"/>
          </p:cNvPicPr>
          <p:nvPr/>
        </p:nvPicPr>
        <p:blipFill>
          <a:blip r:embed="rId7"/>
          <a:stretch>
            <a:fillRect/>
          </a:stretch>
        </p:blipFill>
        <p:spPr>
          <a:xfrm>
            <a:off x="5293217" y="3157296"/>
            <a:ext cx="3772876" cy="3258962"/>
          </a:xfrm>
          <a:prstGeom prst="rect">
            <a:avLst/>
          </a:prstGeom>
        </p:spPr>
      </p:pic>
    </p:spTree>
    <p:extLst>
      <p:ext uri="{BB962C8B-B14F-4D97-AF65-F5344CB8AC3E}">
        <p14:creationId xmlns:p14="http://schemas.microsoft.com/office/powerpoint/2010/main" val="73672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F3264-1C88-364C-9CF4-27ABCC0DD1A5}"/>
              </a:ext>
            </a:extLst>
          </p:cNvPr>
          <p:cNvPicPr>
            <a:picLocks noChangeAspect="1"/>
          </p:cNvPicPr>
          <p:nvPr/>
        </p:nvPicPr>
        <p:blipFill>
          <a:blip r:embed="rId3"/>
          <a:stretch>
            <a:fillRect/>
          </a:stretch>
        </p:blipFill>
        <p:spPr>
          <a:xfrm>
            <a:off x="2167889" y="1244091"/>
            <a:ext cx="8002806" cy="5613909"/>
          </a:xfrm>
          <a:prstGeom prst="rect">
            <a:avLst/>
          </a:prstGeom>
        </p:spPr>
      </p:pic>
      <p:pic>
        <p:nvPicPr>
          <p:cNvPr id="11" name="Picture 10">
            <a:extLst>
              <a:ext uri="{FF2B5EF4-FFF2-40B4-BE49-F238E27FC236}">
                <a16:creationId xmlns:a16="http://schemas.microsoft.com/office/drawing/2014/main" id="{75E1B4FD-627A-D446-BBD5-E97D762554F3}"/>
              </a:ext>
            </a:extLst>
          </p:cNvPr>
          <p:cNvPicPr>
            <a:picLocks noChangeAspect="1"/>
          </p:cNvPicPr>
          <p:nvPr/>
        </p:nvPicPr>
        <p:blipFill rotWithShape="1">
          <a:blip r:embed="rId4"/>
          <a:srcRect t="15809" b="8206"/>
          <a:stretch/>
        </p:blipFill>
        <p:spPr>
          <a:xfrm>
            <a:off x="0" y="522708"/>
            <a:ext cx="5469613" cy="4803272"/>
          </a:xfrm>
          <a:prstGeom prst="rect">
            <a:avLst/>
          </a:prstGeom>
        </p:spPr>
      </p:pic>
      <p:pic>
        <p:nvPicPr>
          <p:cNvPr id="12" name="Picture 11">
            <a:extLst>
              <a:ext uri="{FF2B5EF4-FFF2-40B4-BE49-F238E27FC236}">
                <a16:creationId xmlns:a16="http://schemas.microsoft.com/office/drawing/2014/main" id="{BE9CB39E-7F46-8C43-A27E-F3B44A55F014}"/>
              </a:ext>
            </a:extLst>
          </p:cNvPr>
          <p:cNvPicPr>
            <a:picLocks noChangeAspect="1"/>
          </p:cNvPicPr>
          <p:nvPr/>
        </p:nvPicPr>
        <p:blipFill>
          <a:blip r:embed="rId5"/>
          <a:stretch>
            <a:fillRect/>
          </a:stretch>
        </p:blipFill>
        <p:spPr>
          <a:xfrm>
            <a:off x="7459578" y="306012"/>
            <a:ext cx="4539916" cy="5246883"/>
          </a:xfrm>
          <a:prstGeom prst="rect">
            <a:avLst/>
          </a:prstGeom>
        </p:spPr>
      </p:pic>
    </p:spTree>
    <p:extLst>
      <p:ext uri="{BB962C8B-B14F-4D97-AF65-F5344CB8AC3E}">
        <p14:creationId xmlns:p14="http://schemas.microsoft.com/office/powerpoint/2010/main" val="277277447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1"/>
          <p:cNvSpPr>
            <a:spLocks noChangeArrowheads="1"/>
          </p:cNvSpPr>
          <p:nvPr/>
        </p:nvSpPr>
        <p:spPr bwMode="auto">
          <a:xfrm>
            <a:off x="309742" y="119857"/>
            <a:ext cx="41537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b="1" dirty="0">
                <a:solidFill>
                  <a:srgbClr val="00B050"/>
                </a:solidFill>
              </a:rPr>
              <a:t>GO BLACK DIAMOND!</a:t>
            </a:r>
          </a:p>
        </p:txBody>
      </p:sp>
      <p:pic>
        <p:nvPicPr>
          <p:cNvPr id="36868" name="Picture 7" descr="Diamond-Club-Logo_FINAL_O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26852" y="1414920"/>
            <a:ext cx="1546303" cy="153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576546" y="21459"/>
            <a:ext cx="5014669" cy="1159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25400" tIns="25400" rIns="25400" bIns="25400" spcCol="38100" anchor="ctr">
            <a:spAutoFit/>
          </a:bodyPr>
          <a:lstStyle/>
          <a:p>
            <a:pPr algn="ctr">
              <a:defRPr/>
            </a:pPr>
            <a:r>
              <a:rPr lang="en-US" sz="3600" b="1" dirty="0">
                <a:sym typeface="Helvetica Light"/>
              </a:rPr>
              <a:t>LIVE THE LIFE</a:t>
            </a:r>
          </a:p>
          <a:p>
            <a:pPr algn="ctr">
              <a:defRPr/>
            </a:pPr>
            <a:r>
              <a:rPr lang="en-US" sz="3600" b="1" dirty="0">
                <a:solidFill>
                  <a:srgbClr val="00B050"/>
                </a:solidFill>
                <a:sym typeface="Helvetica Light"/>
              </a:rPr>
              <a:t>OF YOUR DREAMS</a:t>
            </a:r>
          </a:p>
        </p:txBody>
      </p:sp>
      <p:pic>
        <p:nvPicPr>
          <p:cNvPr id="14" name="Picture 13">
            <a:extLst>
              <a:ext uri="{FF2B5EF4-FFF2-40B4-BE49-F238E27FC236}">
                <a16:creationId xmlns:a16="http://schemas.microsoft.com/office/drawing/2014/main" id="{23FCA097-ABA2-194B-A268-3F9DA31E7AF8}"/>
              </a:ext>
            </a:extLst>
          </p:cNvPr>
          <p:cNvPicPr>
            <a:picLocks noChangeAspect="1"/>
          </p:cNvPicPr>
          <p:nvPr/>
        </p:nvPicPr>
        <p:blipFill>
          <a:blip r:embed="rId3"/>
          <a:stretch>
            <a:fillRect/>
          </a:stretch>
        </p:blipFill>
        <p:spPr>
          <a:xfrm>
            <a:off x="3272505" y="1319821"/>
            <a:ext cx="2004594" cy="1805307"/>
          </a:xfrm>
          <a:prstGeom prst="rect">
            <a:avLst/>
          </a:prstGeom>
        </p:spPr>
      </p:pic>
      <p:pic>
        <p:nvPicPr>
          <p:cNvPr id="10" name="Picture 9">
            <a:extLst>
              <a:ext uri="{FF2B5EF4-FFF2-40B4-BE49-F238E27FC236}">
                <a16:creationId xmlns:a16="http://schemas.microsoft.com/office/drawing/2014/main" id="{D83FD911-94E7-D64C-B82D-620DA7912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98" y="775628"/>
            <a:ext cx="2347092" cy="2347092"/>
          </a:xfrm>
          <a:prstGeom prst="rect">
            <a:avLst/>
          </a:prstGeom>
        </p:spPr>
      </p:pic>
      <p:pic>
        <p:nvPicPr>
          <p:cNvPr id="12" name="Picture 11">
            <a:extLst>
              <a:ext uri="{FF2B5EF4-FFF2-40B4-BE49-F238E27FC236}">
                <a16:creationId xmlns:a16="http://schemas.microsoft.com/office/drawing/2014/main" id="{338DEE6E-AB8C-F440-B642-4531263C36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853" y="3188687"/>
            <a:ext cx="1546302" cy="1546302"/>
          </a:xfrm>
          <a:prstGeom prst="rect">
            <a:avLst/>
          </a:prstGeom>
        </p:spPr>
      </p:pic>
      <p:pic>
        <p:nvPicPr>
          <p:cNvPr id="15" name="Picture 14">
            <a:extLst>
              <a:ext uri="{FF2B5EF4-FFF2-40B4-BE49-F238E27FC236}">
                <a16:creationId xmlns:a16="http://schemas.microsoft.com/office/drawing/2014/main" id="{9B509B67-0A07-0342-B0B4-8E00CD454017}"/>
              </a:ext>
            </a:extLst>
          </p:cNvPr>
          <p:cNvPicPr>
            <a:picLocks noChangeAspect="1"/>
          </p:cNvPicPr>
          <p:nvPr/>
        </p:nvPicPr>
        <p:blipFill>
          <a:blip r:embed="rId6"/>
          <a:stretch>
            <a:fillRect/>
          </a:stretch>
        </p:blipFill>
        <p:spPr>
          <a:xfrm>
            <a:off x="5410303" y="3188688"/>
            <a:ext cx="2091013" cy="1393231"/>
          </a:xfrm>
          <a:prstGeom prst="rect">
            <a:avLst/>
          </a:prstGeom>
        </p:spPr>
      </p:pic>
      <p:pic>
        <p:nvPicPr>
          <p:cNvPr id="16" name="Picture 15">
            <a:extLst>
              <a:ext uri="{FF2B5EF4-FFF2-40B4-BE49-F238E27FC236}">
                <a16:creationId xmlns:a16="http://schemas.microsoft.com/office/drawing/2014/main" id="{667CC93A-9FB0-2B49-84C8-4E3A6E2DCF8D}"/>
              </a:ext>
            </a:extLst>
          </p:cNvPr>
          <p:cNvPicPr>
            <a:picLocks noChangeAspect="1"/>
          </p:cNvPicPr>
          <p:nvPr/>
        </p:nvPicPr>
        <p:blipFill>
          <a:blip r:embed="rId7"/>
          <a:stretch>
            <a:fillRect/>
          </a:stretch>
        </p:blipFill>
        <p:spPr>
          <a:xfrm>
            <a:off x="3713134" y="4872740"/>
            <a:ext cx="2382865" cy="1955592"/>
          </a:xfrm>
          <a:prstGeom prst="rect">
            <a:avLst/>
          </a:prstGeom>
        </p:spPr>
      </p:pic>
      <p:sp>
        <p:nvSpPr>
          <p:cNvPr id="2" name="TextBox 1">
            <a:extLst>
              <a:ext uri="{FF2B5EF4-FFF2-40B4-BE49-F238E27FC236}">
                <a16:creationId xmlns:a16="http://schemas.microsoft.com/office/drawing/2014/main" id="{442EF258-AEB7-E346-849F-59322846AF78}"/>
              </a:ext>
            </a:extLst>
          </p:cNvPr>
          <p:cNvSpPr txBox="1"/>
          <p:nvPr/>
        </p:nvSpPr>
        <p:spPr>
          <a:xfrm>
            <a:off x="737650" y="6109366"/>
            <a:ext cx="2534855" cy="646331"/>
          </a:xfrm>
          <a:prstGeom prst="rect">
            <a:avLst/>
          </a:prstGeom>
          <a:noFill/>
        </p:spPr>
        <p:txBody>
          <a:bodyPr wrap="square" rtlCol="0">
            <a:spAutoFit/>
          </a:bodyPr>
          <a:lstStyle/>
          <a:p>
            <a:r>
              <a:rPr lang="en-US" dirty="0"/>
              <a:t>Earn a Share in PPP 1</a:t>
            </a:r>
          </a:p>
          <a:p>
            <a:r>
              <a:rPr lang="en-US" dirty="0"/>
              <a:t>Earn a Share in PPP 2</a:t>
            </a:r>
          </a:p>
        </p:txBody>
      </p:sp>
      <p:pic>
        <p:nvPicPr>
          <p:cNvPr id="17" name="Picture 16">
            <a:extLst>
              <a:ext uri="{FF2B5EF4-FFF2-40B4-BE49-F238E27FC236}">
                <a16:creationId xmlns:a16="http://schemas.microsoft.com/office/drawing/2014/main" id="{AD2864AD-DBB7-9647-A5A2-9FA59DD32069}"/>
              </a:ext>
            </a:extLst>
          </p:cNvPr>
          <p:cNvPicPr>
            <a:picLocks noChangeAspect="1"/>
          </p:cNvPicPr>
          <p:nvPr/>
        </p:nvPicPr>
        <p:blipFill rotWithShape="1">
          <a:blip r:embed="rId8"/>
          <a:srcRect t="12736" b="12736"/>
          <a:stretch/>
        </p:blipFill>
        <p:spPr>
          <a:xfrm>
            <a:off x="5403846" y="1483078"/>
            <a:ext cx="2091012" cy="1319479"/>
          </a:xfrm>
          <a:prstGeom prst="rect">
            <a:avLst/>
          </a:prstGeom>
        </p:spPr>
      </p:pic>
      <p:pic>
        <p:nvPicPr>
          <p:cNvPr id="18" name="Picture 17">
            <a:extLst>
              <a:ext uri="{FF2B5EF4-FFF2-40B4-BE49-F238E27FC236}">
                <a16:creationId xmlns:a16="http://schemas.microsoft.com/office/drawing/2014/main" id="{3121E121-C227-F349-97C4-E6D759C6F556}"/>
              </a:ext>
            </a:extLst>
          </p:cNvPr>
          <p:cNvPicPr>
            <a:picLocks noChangeAspect="1"/>
          </p:cNvPicPr>
          <p:nvPr/>
        </p:nvPicPr>
        <p:blipFill>
          <a:blip r:embed="rId9"/>
          <a:stretch>
            <a:fillRect/>
          </a:stretch>
        </p:blipFill>
        <p:spPr>
          <a:xfrm>
            <a:off x="309742" y="3315901"/>
            <a:ext cx="3072973" cy="2654395"/>
          </a:xfrm>
          <a:prstGeom prst="rect">
            <a:avLst/>
          </a:prstGeom>
        </p:spPr>
      </p:pic>
      <p:pic>
        <p:nvPicPr>
          <p:cNvPr id="19" name="Picture 18" descr="Screen Shot 2017-08-05 at 3.22.17 PM.png">
            <a:extLst>
              <a:ext uri="{FF2B5EF4-FFF2-40B4-BE49-F238E27FC236}">
                <a16:creationId xmlns:a16="http://schemas.microsoft.com/office/drawing/2014/main" id="{7F1A838B-7D1E-E145-BF4A-2E560EFE96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0348" y="4880949"/>
            <a:ext cx="2361826" cy="1955592"/>
          </a:xfrm>
          <a:prstGeom prst="rect">
            <a:avLst/>
          </a:prstGeom>
        </p:spPr>
      </p:pic>
    </p:spTree>
    <p:extLst>
      <p:ext uri="{BB962C8B-B14F-4D97-AF65-F5344CB8AC3E}">
        <p14:creationId xmlns:p14="http://schemas.microsoft.com/office/powerpoint/2010/main" val="1893874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5" name="Rectangle 24">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1305" y="1650669"/>
            <a:ext cx="0" cy="3431969"/>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1">
            <a:extLst>
              <a:ext uri="{FF2B5EF4-FFF2-40B4-BE49-F238E27FC236}">
                <a16:creationId xmlns:a16="http://schemas.microsoft.com/office/drawing/2014/main" id="{E4A053DF-A6EE-F143-B7BC-38C1193D8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6357" y="2046650"/>
            <a:ext cx="5050802" cy="27274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EC290FC-E0FD-894E-9C85-2058AA6FAE89}"/>
              </a:ext>
            </a:extLst>
          </p:cNvPr>
          <p:cNvSpPr txBox="1"/>
          <p:nvPr/>
        </p:nvSpPr>
        <p:spPr>
          <a:xfrm>
            <a:off x="2278966" y="731520"/>
            <a:ext cx="7723163" cy="707886"/>
          </a:xfrm>
          <a:prstGeom prst="rect">
            <a:avLst/>
          </a:prstGeom>
          <a:noFill/>
        </p:spPr>
        <p:txBody>
          <a:bodyPr wrap="square" rtlCol="0">
            <a:spAutoFit/>
          </a:bodyPr>
          <a:lstStyle/>
          <a:p>
            <a:pPr algn="ctr"/>
            <a:r>
              <a:rPr lang="en-US" sz="4000" b="1" dirty="0">
                <a:solidFill>
                  <a:schemeClr val="accent2"/>
                </a:solidFill>
              </a:rPr>
              <a:t>Are YOU IN?</a:t>
            </a:r>
          </a:p>
        </p:txBody>
      </p:sp>
      <p:sp>
        <p:nvSpPr>
          <p:cNvPr id="3" name="Rectangle 2">
            <a:extLst>
              <a:ext uri="{FF2B5EF4-FFF2-40B4-BE49-F238E27FC236}">
                <a16:creationId xmlns:a16="http://schemas.microsoft.com/office/drawing/2014/main" id="{84C3DBAA-A946-F44D-A1C4-090FB06EC618}"/>
              </a:ext>
            </a:extLst>
          </p:cNvPr>
          <p:cNvSpPr/>
          <p:nvPr/>
        </p:nvSpPr>
        <p:spPr>
          <a:xfrm>
            <a:off x="4131535" y="5532463"/>
            <a:ext cx="4018024" cy="584775"/>
          </a:xfrm>
          <a:prstGeom prst="rect">
            <a:avLst/>
          </a:prstGeom>
        </p:spPr>
        <p:txBody>
          <a:bodyPr wrap="none">
            <a:spAutoFit/>
          </a:bodyPr>
          <a:lstStyle/>
          <a:p>
            <a:pPr algn="ctr"/>
            <a:r>
              <a:rPr lang="en-US" sz="3200" b="1" dirty="0">
                <a:solidFill>
                  <a:schemeClr val="accent2"/>
                </a:solidFill>
              </a:rPr>
              <a:t>Let’s DO THIS DEAL!</a:t>
            </a:r>
          </a:p>
        </p:txBody>
      </p:sp>
      <p:pic>
        <p:nvPicPr>
          <p:cNvPr id="4" name="Picture 3">
            <a:extLst>
              <a:ext uri="{FF2B5EF4-FFF2-40B4-BE49-F238E27FC236}">
                <a16:creationId xmlns:a16="http://schemas.microsoft.com/office/drawing/2014/main" id="{ACBCBBC7-ECDA-104E-83E7-BB595F0BD340}"/>
              </a:ext>
            </a:extLst>
          </p:cNvPr>
          <p:cNvPicPr>
            <a:picLocks noChangeAspect="1"/>
          </p:cNvPicPr>
          <p:nvPr/>
        </p:nvPicPr>
        <p:blipFill>
          <a:blip r:embed="rId3">
            <a:duotone>
              <a:prstClr val="black"/>
              <a:schemeClr val="accent2">
                <a:tint val="45000"/>
                <a:satMod val="400000"/>
              </a:schemeClr>
            </a:duotone>
          </a:blip>
          <a:stretch>
            <a:fillRect/>
          </a:stretch>
        </p:blipFill>
        <p:spPr>
          <a:xfrm>
            <a:off x="925745" y="2448965"/>
            <a:ext cx="4999247" cy="2281803"/>
          </a:xfrm>
          <a:prstGeom prst="rect">
            <a:avLst/>
          </a:prstGeom>
          <a:solidFill>
            <a:schemeClr val="accent2"/>
          </a:solidFill>
        </p:spPr>
      </p:pic>
    </p:spTree>
    <p:extLst>
      <p:ext uri="{BB962C8B-B14F-4D97-AF65-F5344CB8AC3E}">
        <p14:creationId xmlns:p14="http://schemas.microsoft.com/office/powerpoint/2010/main" val="4024979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9" name="Rectangle 1"/>
          <p:cNvSpPr>
            <a:spLocks noChangeArrowheads="1"/>
          </p:cNvSpPr>
          <p:nvPr/>
        </p:nvSpPr>
        <p:spPr bwMode="auto">
          <a:xfrm>
            <a:off x="363140" y="179785"/>
            <a:ext cx="11562159" cy="105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x-none" sz="3825" dirty="0"/>
              <a:t>Join us on the Next Zija Incentive Trip!</a:t>
            </a:r>
          </a:p>
          <a:p>
            <a:pPr algn="ctr"/>
            <a:r>
              <a:rPr lang="en-US" altLang="x-none" sz="2400" dirty="0"/>
              <a:t>Playa del Carmen Mexico June 18</a:t>
            </a:r>
            <a:r>
              <a:rPr lang="en-US" altLang="x-none" sz="2400" baseline="30000" dirty="0"/>
              <a:t>th</a:t>
            </a:r>
            <a:r>
              <a:rPr lang="en-US" altLang="x-none" sz="2400" dirty="0"/>
              <a:t> – 23rd </a:t>
            </a:r>
          </a:p>
        </p:txBody>
      </p:sp>
      <p:pic>
        <p:nvPicPr>
          <p:cNvPr id="2" name="Picture 1">
            <a:extLst>
              <a:ext uri="{FF2B5EF4-FFF2-40B4-BE49-F238E27FC236}">
                <a16:creationId xmlns:a16="http://schemas.microsoft.com/office/drawing/2014/main" id="{A8DB174C-0271-D64A-87B0-18C0170A1308}"/>
              </a:ext>
            </a:extLst>
          </p:cNvPr>
          <p:cNvPicPr>
            <a:picLocks noChangeAspect="1"/>
          </p:cNvPicPr>
          <p:nvPr/>
        </p:nvPicPr>
        <p:blipFill>
          <a:blip r:embed="rId2"/>
          <a:stretch>
            <a:fillRect/>
          </a:stretch>
        </p:blipFill>
        <p:spPr>
          <a:xfrm>
            <a:off x="2012812" y="1622930"/>
            <a:ext cx="8542019" cy="4804886"/>
          </a:xfrm>
          <a:prstGeom prst="rect">
            <a:avLst/>
          </a:prstGeom>
        </p:spPr>
      </p:pic>
    </p:spTree>
    <p:extLst>
      <p:ext uri="{BB962C8B-B14F-4D97-AF65-F5344CB8AC3E}">
        <p14:creationId xmlns:p14="http://schemas.microsoft.com/office/powerpoint/2010/main" val="175937533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81421-1CBD-BC43-846F-A96472FE1215}"/>
              </a:ext>
            </a:extLst>
          </p:cNvPr>
          <p:cNvPicPr>
            <a:picLocks noChangeAspect="1"/>
          </p:cNvPicPr>
          <p:nvPr/>
        </p:nvPicPr>
        <p:blipFill rotWithShape="1">
          <a:blip r:embed="rId2"/>
          <a:srcRect r="57890" b="94389"/>
          <a:stretch/>
        </p:blipFill>
        <p:spPr>
          <a:xfrm>
            <a:off x="4529799" y="-1311433"/>
            <a:ext cx="3352329" cy="415321"/>
          </a:xfrm>
          <a:prstGeom prst="rect">
            <a:avLst/>
          </a:prstGeom>
        </p:spPr>
      </p:pic>
      <p:pic>
        <p:nvPicPr>
          <p:cNvPr id="3" name="Picture 2">
            <a:extLst>
              <a:ext uri="{FF2B5EF4-FFF2-40B4-BE49-F238E27FC236}">
                <a16:creationId xmlns:a16="http://schemas.microsoft.com/office/drawing/2014/main" id="{23DBB9C5-A33C-324F-862E-1AA9EFDD864B}"/>
              </a:ext>
            </a:extLst>
          </p:cNvPr>
          <p:cNvPicPr>
            <a:picLocks noChangeAspect="1"/>
          </p:cNvPicPr>
          <p:nvPr/>
        </p:nvPicPr>
        <p:blipFill rotWithShape="1">
          <a:blip r:embed="rId2"/>
          <a:srcRect r="57890" b="94389"/>
          <a:stretch/>
        </p:blipFill>
        <p:spPr>
          <a:xfrm>
            <a:off x="4682199" y="-1159033"/>
            <a:ext cx="3352329" cy="415321"/>
          </a:xfrm>
          <a:prstGeom prst="rect">
            <a:avLst/>
          </a:prstGeom>
        </p:spPr>
      </p:pic>
    </p:spTree>
    <p:extLst>
      <p:ext uri="{BB962C8B-B14F-4D97-AF65-F5344CB8AC3E}">
        <p14:creationId xmlns:p14="http://schemas.microsoft.com/office/powerpoint/2010/main" val="3388526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666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304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591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7537F-8A89-CF43-AAC0-E713F19C383F}"/>
              </a:ext>
            </a:extLst>
          </p:cNvPr>
          <p:cNvPicPr>
            <a:picLocks noChangeAspect="1"/>
          </p:cNvPicPr>
          <p:nvPr/>
        </p:nvPicPr>
        <p:blipFill rotWithShape="1">
          <a:blip r:embed="rId2"/>
          <a:srcRect l="5537" t="18551" b="9279"/>
          <a:stretch/>
        </p:blipFill>
        <p:spPr>
          <a:xfrm>
            <a:off x="5968677" y="139068"/>
            <a:ext cx="6223323" cy="2889140"/>
          </a:xfrm>
          <a:prstGeom prst="rect">
            <a:avLst/>
          </a:prstGeom>
        </p:spPr>
      </p:pic>
      <p:pic>
        <p:nvPicPr>
          <p:cNvPr id="9" name="Picture 8">
            <a:extLst>
              <a:ext uri="{FF2B5EF4-FFF2-40B4-BE49-F238E27FC236}">
                <a16:creationId xmlns:a16="http://schemas.microsoft.com/office/drawing/2014/main" id="{DDFF5860-2FE3-D44E-8C77-D732CAB080C7}"/>
              </a:ext>
            </a:extLst>
          </p:cNvPr>
          <p:cNvPicPr>
            <a:picLocks noChangeAspect="1"/>
          </p:cNvPicPr>
          <p:nvPr/>
        </p:nvPicPr>
        <p:blipFill rotWithShape="1">
          <a:blip r:embed="rId3"/>
          <a:srcRect l="-1476" t="15956" r="1476" b="20138"/>
          <a:stretch/>
        </p:blipFill>
        <p:spPr>
          <a:xfrm>
            <a:off x="-95001" y="0"/>
            <a:ext cx="5518946" cy="3526971"/>
          </a:xfrm>
          <a:prstGeom prst="rect">
            <a:avLst/>
          </a:prstGeom>
        </p:spPr>
      </p:pic>
      <p:pic>
        <p:nvPicPr>
          <p:cNvPr id="10" name="Picture 9">
            <a:extLst>
              <a:ext uri="{FF2B5EF4-FFF2-40B4-BE49-F238E27FC236}">
                <a16:creationId xmlns:a16="http://schemas.microsoft.com/office/drawing/2014/main" id="{9AD429CF-1AF1-6142-8F36-3D3950D153B8}"/>
              </a:ext>
            </a:extLst>
          </p:cNvPr>
          <p:cNvPicPr>
            <a:picLocks noChangeAspect="1"/>
          </p:cNvPicPr>
          <p:nvPr/>
        </p:nvPicPr>
        <p:blipFill rotWithShape="1">
          <a:blip r:embed="rId4"/>
          <a:srcRect t="14201"/>
          <a:stretch/>
        </p:blipFill>
        <p:spPr>
          <a:xfrm>
            <a:off x="225458" y="4536164"/>
            <a:ext cx="5652828" cy="2235497"/>
          </a:xfrm>
          <a:prstGeom prst="rect">
            <a:avLst/>
          </a:prstGeom>
        </p:spPr>
      </p:pic>
      <p:sp>
        <p:nvSpPr>
          <p:cNvPr id="11" name="Rectangle 10">
            <a:extLst>
              <a:ext uri="{FF2B5EF4-FFF2-40B4-BE49-F238E27FC236}">
                <a16:creationId xmlns:a16="http://schemas.microsoft.com/office/drawing/2014/main" id="{28146582-E27D-1C4B-8148-2FDBD5F35633}"/>
              </a:ext>
            </a:extLst>
          </p:cNvPr>
          <p:cNvSpPr/>
          <p:nvPr/>
        </p:nvSpPr>
        <p:spPr>
          <a:xfrm>
            <a:off x="199816" y="3458946"/>
            <a:ext cx="4929311" cy="1077218"/>
          </a:xfrm>
          <a:prstGeom prst="rect">
            <a:avLst/>
          </a:prstGeom>
        </p:spPr>
        <p:txBody>
          <a:bodyPr wrap="square">
            <a:spAutoFit/>
          </a:bodyPr>
          <a:lstStyle/>
          <a:p>
            <a:r>
              <a:rPr lang="en-US" sz="4000" b="1" dirty="0">
                <a:latin typeface="Gotham Narrow Bold" pitchFamily="2" charset="0"/>
              </a:rPr>
              <a:t>BASIC 30 SYSTEM</a:t>
            </a:r>
          </a:p>
          <a:p>
            <a:r>
              <a:rPr lang="en-US" sz="2400" b="1" dirty="0">
                <a:solidFill>
                  <a:srgbClr val="FF0000"/>
                </a:solidFill>
                <a:latin typeface="Gotham Narrow Bold" pitchFamily="2" charset="0"/>
              </a:rPr>
              <a:t>$199/150 PV</a:t>
            </a:r>
          </a:p>
        </p:txBody>
      </p:sp>
      <p:sp>
        <p:nvSpPr>
          <p:cNvPr id="7" name="Rectangle 6">
            <a:extLst>
              <a:ext uri="{FF2B5EF4-FFF2-40B4-BE49-F238E27FC236}">
                <a16:creationId xmlns:a16="http://schemas.microsoft.com/office/drawing/2014/main" id="{F40B9579-61D1-B047-99CB-FC9538E1B96A}"/>
              </a:ext>
            </a:extLst>
          </p:cNvPr>
          <p:cNvSpPr/>
          <p:nvPr/>
        </p:nvSpPr>
        <p:spPr>
          <a:xfrm>
            <a:off x="6092043" y="1763485"/>
            <a:ext cx="5478552" cy="923330"/>
          </a:xfrm>
          <a:prstGeom prst="rect">
            <a:avLst/>
          </a:prstGeom>
        </p:spPr>
        <p:txBody>
          <a:bodyPr wrap="square">
            <a:spAutoFit/>
          </a:bodyPr>
          <a:lstStyle/>
          <a:p>
            <a:r>
              <a:rPr lang="en-US" b="1" dirty="0">
                <a:solidFill>
                  <a:srgbClr val="082142"/>
                </a:solidFill>
                <a:latin typeface="Gotham Narrow Bold" pitchFamily="2" charset="0"/>
              </a:rPr>
              <a:t>Experience the Products</a:t>
            </a:r>
          </a:p>
          <a:p>
            <a:r>
              <a:rPr lang="en-US" b="1" dirty="0">
                <a:solidFill>
                  <a:srgbClr val="082142"/>
                </a:solidFill>
                <a:latin typeface="Gotham Narrow Bold" pitchFamily="2" charset="0"/>
              </a:rPr>
              <a:t>Develop Your Own Story</a:t>
            </a:r>
          </a:p>
          <a:p>
            <a:r>
              <a:rPr lang="en-US" b="1" dirty="0">
                <a:solidFill>
                  <a:srgbClr val="082142"/>
                </a:solidFill>
                <a:latin typeface="Gotham Narrow Bold" pitchFamily="2" charset="0"/>
              </a:rPr>
              <a:t>Earn FREE Product with Customer Referrals</a:t>
            </a:r>
            <a:endParaRPr lang="en-US" dirty="0"/>
          </a:p>
        </p:txBody>
      </p:sp>
      <p:sp>
        <p:nvSpPr>
          <p:cNvPr id="14" name="Rectangle 13">
            <a:extLst>
              <a:ext uri="{FF2B5EF4-FFF2-40B4-BE49-F238E27FC236}">
                <a16:creationId xmlns:a16="http://schemas.microsoft.com/office/drawing/2014/main" id="{1F5CCCE7-0081-5A43-BA6E-CA408BEDF953}"/>
              </a:ext>
            </a:extLst>
          </p:cNvPr>
          <p:cNvSpPr/>
          <p:nvPr/>
        </p:nvSpPr>
        <p:spPr>
          <a:xfrm>
            <a:off x="6057649" y="3074300"/>
            <a:ext cx="5547339" cy="1415772"/>
          </a:xfrm>
          <a:prstGeom prst="rect">
            <a:avLst/>
          </a:prstGeom>
        </p:spPr>
        <p:txBody>
          <a:bodyPr wrap="square">
            <a:spAutoFit/>
          </a:bodyPr>
          <a:lstStyle/>
          <a:p>
            <a:r>
              <a:rPr lang="en-US" sz="2400" b="1" dirty="0">
                <a:solidFill>
                  <a:srgbClr val="082142"/>
                </a:solidFill>
                <a:latin typeface="Gotham Narrow Bold" pitchFamily="2" charset="0"/>
              </a:rPr>
              <a:t>OR BUILDERS PLUS SYSTEM</a:t>
            </a:r>
          </a:p>
          <a:p>
            <a:r>
              <a:rPr lang="en-US" sz="2000" b="1" dirty="0">
                <a:solidFill>
                  <a:srgbClr val="082142"/>
                </a:solidFill>
                <a:latin typeface="Gotham Narrow Bold" pitchFamily="2" charset="0"/>
              </a:rPr>
              <a:t>Basic 30 for TWO at a Great Value</a:t>
            </a:r>
          </a:p>
          <a:p>
            <a:r>
              <a:rPr lang="en-US" i="1" dirty="0">
                <a:solidFill>
                  <a:srgbClr val="082142"/>
                </a:solidFill>
                <a:latin typeface="Gotham Narrow Bold" pitchFamily="2" charset="0"/>
              </a:rPr>
              <a:t>Double the Product + 5 FREE 4 Day Sample Packs </a:t>
            </a:r>
          </a:p>
          <a:p>
            <a:r>
              <a:rPr lang="en-US" sz="2400" b="1" dirty="0">
                <a:solidFill>
                  <a:srgbClr val="FF0000"/>
                </a:solidFill>
                <a:latin typeface="Gotham Narrow Bold" pitchFamily="2" charset="0"/>
              </a:rPr>
              <a:t>$330/250 PV</a:t>
            </a:r>
          </a:p>
        </p:txBody>
      </p:sp>
      <p:pic>
        <p:nvPicPr>
          <p:cNvPr id="16" name="Picture 15">
            <a:extLst>
              <a:ext uri="{FF2B5EF4-FFF2-40B4-BE49-F238E27FC236}">
                <a16:creationId xmlns:a16="http://schemas.microsoft.com/office/drawing/2014/main" id="{DDD40AC9-803A-A343-BDD1-9558B70AE7DD}"/>
              </a:ext>
            </a:extLst>
          </p:cNvPr>
          <p:cNvPicPr>
            <a:picLocks noChangeAspect="1"/>
          </p:cNvPicPr>
          <p:nvPr/>
        </p:nvPicPr>
        <p:blipFill rotWithShape="1">
          <a:blip r:embed="rId5"/>
          <a:srcRect t="15058"/>
          <a:stretch/>
        </p:blipFill>
        <p:spPr>
          <a:xfrm>
            <a:off x="6092043" y="4490072"/>
            <a:ext cx="4373245" cy="2281590"/>
          </a:xfrm>
          <a:prstGeom prst="rect">
            <a:avLst/>
          </a:prstGeom>
        </p:spPr>
      </p:pic>
      <p:pic>
        <p:nvPicPr>
          <p:cNvPr id="17" name="Picture 16">
            <a:extLst>
              <a:ext uri="{FF2B5EF4-FFF2-40B4-BE49-F238E27FC236}">
                <a16:creationId xmlns:a16="http://schemas.microsoft.com/office/drawing/2014/main" id="{97B8EEB0-42CC-5E4B-BB29-A56F544F8AA0}"/>
              </a:ext>
            </a:extLst>
          </p:cNvPr>
          <p:cNvPicPr>
            <a:picLocks noChangeAspect="1"/>
          </p:cNvPicPr>
          <p:nvPr/>
        </p:nvPicPr>
        <p:blipFill rotWithShape="1">
          <a:blip r:embed="rId6"/>
          <a:srcRect t="20659" b="26512"/>
          <a:stretch/>
        </p:blipFill>
        <p:spPr>
          <a:xfrm>
            <a:off x="8449524" y="4852633"/>
            <a:ext cx="3632520" cy="1919028"/>
          </a:xfrm>
          <a:prstGeom prst="rect">
            <a:avLst/>
          </a:prstGeom>
        </p:spPr>
      </p:pic>
    </p:spTree>
    <p:extLst>
      <p:ext uri="{BB962C8B-B14F-4D97-AF65-F5344CB8AC3E}">
        <p14:creationId xmlns:p14="http://schemas.microsoft.com/office/powerpoint/2010/main" val="3085458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9697" name="Title 1"/>
          <p:cNvSpPr>
            <a:spLocks noGrp="1"/>
          </p:cNvSpPr>
          <p:nvPr>
            <p:ph type="title" idx="4294967295"/>
          </p:nvPr>
        </p:nvSpPr>
        <p:spPr>
          <a:xfrm>
            <a:off x="117566" y="326571"/>
            <a:ext cx="9482702" cy="1603829"/>
          </a:xfrm>
        </p:spPr>
        <p:txBody>
          <a:bodyPr vert="horz" lIns="91440" tIns="45720" rIns="91440" bIns="45720" rtlCol="0" anchor="t">
            <a:normAutofit/>
          </a:bodyPr>
          <a:lstStyle/>
          <a:p>
            <a:r>
              <a:rPr lang="en-US" altLang="en-US" sz="4800" b="1" dirty="0">
                <a:solidFill>
                  <a:schemeClr val="accent2"/>
                </a:solidFill>
              </a:rPr>
              <a:t>Ways to Start a Business in ZIJA</a:t>
            </a:r>
          </a:p>
        </p:txBody>
      </p:sp>
      <p:graphicFrame>
        <p:nvGraphicFramePr>
          <p:cNvPr id="29700" name="Content Placeholder 2">
            <a:extLst>
              <a:ext uri="{FF2B5EF4-FFF2-40B4-BE49-F238E27FC236}">
                <a16:creationId xmlns:a16="http://schemas.microsoft.com/office/drawing/2014/main" id="{D41DB65F-AB9A-4A90-9474-A4393099043C}"/>
              </a:ext>
            </a:extLst>
          </p:cNvPr>
          <p:cNvGraphicFramePr>
            <a:graphicFrameLocks noGrp="1"/>
          </p:cNvGraphicFramePr>
          <p:nvPr>
            <p:ph idx="4294967295"/>
            <p:extLst>
              <p:ext uri="{D42A27DB-BD31-4B8C-83A1-F6EECF244321}">
                <p14:modId xmlns:p14="http://schemas.microsoft.com/office/powerpoint/2010/main" val="3959732814"/>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40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266700" y="25004"/>
            <a:ext cx="10456718" cy="144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4" rIns="91545" bIns="45774">
            <a:spAutoFit/>
          </a:bodyPr>
          <a:lstStyle>
            <a:lvl1pPr>
              <a:spcBef>
                <a:spcPct val="20000"/>
              </a:spcBef>
              <a:buFont typeface="Arial" charset="0"/>
              <a:buChar char="•"/>
              <a:defRPr sz="4800">
                <a:solidFill>
                  <a:schemeClr val="tx1"/>
                </a:solidFill>
                <a:latin typeface="Calibri" charset="0"/>
                <a:ea typeface="ＭＳ Ｐゴシック" charset="-128"/>
              </a:defRPr>
            </a:lvl1pPr>
            <a:lvl2pPr marL="742950" indent="-285750">
              <a:spcBef>
                <a:spcPct val="20000"/>
              </a:spcBef>
              <a:buFont typeface="Arial" charset="0"/>
              <a:buChar char="–"/>
              <a:defRPr sz="4200">
                <a:solidFill>
                  <a:schemeClr val="tx1"/>
                </a:solidFill>
                <a:latin typeface="Calibri" charset="0"/>
                <a:ea typeface="ＭＳ Ｐゴシック" charset="-128"/>
              </a:defRPr>
            </a:lvl2pPr>
            <a:lvl3pPr marL="1143000" indent="-228600">
              <a:spcBef>
                <a:spcPct val="20000"/>
              </a:spcBef>
              <a:buFont typeface="Arial" charset="0"/>
              <a:buChar char="•"/>
              <a:defRPr sz="3700">
                <a:solidFill>
                  <a:schemeClr val="tx1"/>
                </a:solidFill>
                <a:latin typeface="Calibri" charset="0"/>
                <a:ea typeface="ＭＳ Ｐゴシック" charset="-128"/>
              </a:defRPr>
            </a:lvl3pPr>
            <a:lvl4pPr marL="1600200" indent="-228600">
              <a:spcBef>
                <a:spcPct val="20000"/>
              </a:spcBef>
              <a:buFont typeface="Arial" charset="0"/>
              <a:buChar char="–"/>
              <a:defRPr>
                <a:solidFill>
                  <a:schemeClr val="tx1"/>
                </a:solidFill>
                <a:latin typeface="Calibri" charset="0"/>
                <a:ea typeface="ＭＳ Ｐゴシック" charset="-128"/>
              </a:defRPr>
            </a:lvl4pPr>
            <a:lvl5pPr marL="2057400" indent="-228600">
              <a:spcBef>
                <a:spcPct val="20000"/>
              </a:spcBef>
              <a:buFont typeface="Arial" charset="0"/>
              <a:buChar char="»"/>
              <a:defRPr>
                <a:solidFill>
                  <a:schemeClr val="tx1"/>
                </a:solidFill>
                <a:latin typeface="Calibri" charset="0"/>
                <a:ea typeface="ＭＳ Ｐゴシック" charset="-128"/>
              </a:defRPr>
            </a:lvl5pPr>
            <a:lvl6pPr marL="25146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6pPr>
            <a:lvl7pPr marL="29718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7pPr>
            <a:lvl8pPr marL="34290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8pPr>
            <a:lvl9pPr marL="38862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9pPr>
          </a:lstStyle>
          <a:p>
            <a:pPr algn="ctr" eaLnBrk="1" hangingPunct="1">
              <a:spcBef>
                <a:spcPct val="0"/>
              </a:spcBef>
              <a:buFontTx/>
              <a:buNone/>
            </a:pPr>
            <a:r>
              <a:rPr lang="en-US" altLang="en-US" sz="3225" b="1" dirty="0">
                <a:solidFill>
                  <a:srgbClr val="000000"/>
                </a:solidFill>
                <a:latin typeface="Gill Sans" charset="0"/>
                <a:ea typeface="ヒラギノ角ゴ ProN W3" charset="-128"/>
                <a:sym typeface="Gill Sans" charset="0"/>
              </a:rPr>
              <a:t>A </a:t>
            </a:r>
            <a:r>
              <a:rPr lang="en-US" altLang="en-US" sz="3225" b="1" dirty="0">
                <a:solidFill>
                  <a:schemeClr val="accent2"/>
                </a:solidFill>
                <a:latin typeface="Gill Sans" charset="0"/>
                <a:ea typeface="ヒラギノ角ゴ ProN W3" charset="-128"/>
                <a:sym typeface="Gill Sans" charset="0"/>
              </a:rPr>
              <a:t>GOOD</a:t>
            </a:r>
            <a:r>
              <a:rPr lang="en-US" altLang="en-US" sz="3225" b="1" dirty="0">
                <a:solidFill>
                  <a:srgbClr val="000000"/>
                </a:solidFill>
                <a:latin typeface="Gill Sans" charset="0"/>
                <a:ea typeface="ヒラギノ角ゴ ProN W3" charset="-128"/>
                <a:sym typeface="Gill Sans" charset="0"/>
              </a:rPr>
              <a:t> Way to Start a Business</a:t>
            </a:r>
            <a:endParaRPr lang="en-US" altLang="en-US" sz="750" dirty="0">
              <a:solidFill>
                <a:srgbClr val="000000"/>
              </a:solidFill>
              <a:latin typeface="Gill Sans" charset="0"/>
              <a:ea typeface="ヒラギノ角ゴ ProN W3" charset="-128"/>
              <a:sym typeface="Gill Sans" charset="0"/>
            </a:endParaRPr>
          </a:p>
          <a:p>
            <a:pPr algn="ctr" eaLnBrk="1" hangingPunct="1">
              <a:spcBef>
                <a:spcPct val="0"/>
              </a:spcBef>
              <a:buFontTx/>
              <a:buNone/>
            </a:pPr>
            <a:r>
              <a:rPr lang="en-US" altLang="en-US" sz="2775" dirty="0">
                <a:solidFill>
                  <a:srgbClr val="000000"/>
                </a:solidFill>
                <a:latin typeface="Gill Sans" charset="0"/>
                <a:ea typeface="ヒラギノ角ゴ ProN W3" charset="-128"/>
                <a:sym typeface="Gill Sans" charset="0"/>
              </a:rPr>
              <a:t>Enroll as a Zija Distributor with a 150 PV ZRP</a:t>
            </a:r>
            <a:endParaRPr lang="en-US" altLang="en-US" sz="1200" dirty="0">
              <a:solidFill>
                <a:srgbClr val="000000"/>
              </a:solidFill>
              <a:latin typeface="Gill Sans" charset="0"/>
              <a:ea typeface="ヒラギノ角ゴ ProN W3" charset="-128"/>
              <a:sym typeface="Gill Sans" charset="0"/>
            </a:endParaRPr>
          </a:p>
          <a:p>
            <a:pPr algn="ctr" eaLnBrk="1" hangingPunct="1">
              <a:spcBef>
                <a:spcPct val="0"/>
              </a:spcBef>
              <a:buFontTx/>
              <a:buNone/>
            </a:pPr>
            <a:r>
              <a:rPr lang="en-US" altLang="en-US" sz="2775" dirty="0">
                <a:solidFill>
                  <a:srgbClr val="000000"/>
                </a:solidFill>
                <a:latin typeface="Gill Sans" charset="0"/>
                <a:ea typeface="ヒラギノ角ゴ ProN W3" charset="-128"/>
                <a:sym typeface="Gill Sans" charset="0"/>
              </a:rPr>
              <a:t>Place an Initial Order for a </a:t>
            </a:r>
            <a:r>
              <a:rPr lang="en-US" altLang="en-US" sz="2775" b="1" dirty="0">
                <a:solidFill>
                  <a:schemeClr val="accent2"/>
                </a:solidFill>
                <a:latin typeface="Gill Sans" charset="0"/>
                <a:ea typeface="ヒラギノ角ゴ ProN W3" charset="-128"/>
                <a:sym typeface="Gill Sans" charset="0"/>
              </a:rPr>
              <a:t>BUILDER PLUS SYSTEM</a:t>
            </a:r>
          </a:p>
        </p:txBody>
      </p:sp>
      <p:sp>
        <p:nvSpPr>
          <p:cNvPr id="30722" name="Rectangle 1"/>
          <p:cNvSpPr>
            <a:spLocks noChangeArrowheads="1"/>
          </p:cNvSpPr>
          <p:nvPr/>
        </p:nvSpPr>
        <p:spPr bwMode="auto">
          <a:xfrm>
            <a:off x="1484233" y="6512109"/>
            <a:ext cx="6509147" cy="34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946" tIns="56973" rIns="113946" bIns="56973">
            <a:spAutoFit/>
          </a:bodyPr>
          <a:lstStyle>
            <a:lvl1pPr>
              <a:spcBef>
                <a:spcPct val="20000"/>
              </a:spcBef>
              <a:buFont typeface="Arial" charset="0"/>
              <a:buChar char="•"/>
              <a:defRPr sz="4800">
                <a:solidFill>
                  <a:schemeClr val="tx1"/>
                </a:solidFill>
                <a:latin typeface="Calibri" charset="0"/>
                <a:ea typeface="ＭＳ Ｐゴシック" charset="-128"/>
              </a:defRPr>
            </a:lvl1pPr>
            <a:lvl2pPr marL="742950" indent="-285750">
              <a:spcBef>
                <a:spcPct val="20000"/>
              </a:spcBef>
              <a:buFont typeface="Arial" charset="0"/>
              <a:buChar char="–"/>
              <a:defRPr sz="4200">
                <a:solidFill>
                  <a:schemeClr val="tx1"/>
                </a:solidFill>
                <a:latin typeface="Calibri" charset="0"/>
                <a:ea typeface="ＭＳ Ｐゴシック" charset="-128"/>
              </a:defRPr>
            </a:lvl2pPr>
            <a:lvl3pPr marL="1143000" indent="-228600">
              <a:spcBef>
                <a:spcPct val="20000"/>
              </a:spcBef>
              <a:buFont typeface="Arial" charset="0"/>
              <a:buChar char="•"/>
              <a:defRPr sz="3700">
                <a:solidFill>
                  <a:schemeClr val="tx1"/>
                </a:solidFill>
                <a:latin typeface="Calibri" charset="0"/>
                <a:ea typeface="ＭＳ Ｐゴシック" charset="-128"/>
              </a:defRPr>
            </a:lvl3pPr>
            <a:lvl4pPr marL="1600200" indent="-228600">
              <a:spcBef>
                <a:spcPct val="20000"/>
              </a:spcBef>
              <a:buFont typeface="Arial" charset="0"/>
              <a:buChar char="–"/>
              <a:defRPr>
                <a:solidFill>
                  <a:schemeClr val="tx1"/>
                </a:solidFill>
                <a:latin typeface="Calibri" charset="0"/>
                <a:ea typeface="ＭＳ Ｐゴシック" charset="-128"/>
              </a:defRPr>
            </a:lvl4pPr>
            <a:lvl5pPr marL="2057400" indent="-228600">
              <a:spcBef>
                <a:spcPct val="20000"/>
              </a:spcBef>
              <a:buFont typeface="Arial" charset="0"/>
              <a:buChar char="»"/>
              <a:defRPr>
                <a:solidFill>
                  <a:schemeClr val="tx1"/>
                </a:solidFill>
                <a:latin typeface="Calibri" charset="0"/>
                <a:ea typeface="ＭＳ Ｐゴシック" charset="-128"/>
              </a:defRPr>
            </a:lvl5pPr>
            <a:lvl6pPr marL="25146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6pPr>
            <a:lvl7pPr marL="29718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7pPr>
            <a:lvl8pPr marL="34290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8pPr>
            <a:lvl9pPr marL="38862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9pPr>
          </a:lstStyle>
          <a:p>
            <a:pPr eaLnBrk="1" hangingPunct="1">
              <a:spcBef>
                <a:spcPct val="0"/>
              </a:spcBef>
              <a:buFontTx/>
              <a:buNone/>
            </a:pPr>
            <a:r>
              <a:rPr lang="en-US" altLang="en-US" sz="1500" dirty="0">
                <a:solidFill>
                  <a:srgbClr val="000000"/>
                </a:solidFill>
                <a:latin typeface="Gill Sans" charset="0"/>
                <a:ea typeface="ヒラギノ角ゴ ProN W3" charset="-128"/>
                <a:sym typeface="Gill Sans" charset="0"/>
              </a:rPr>
              <a:t>NOTE:  Your 1</a:t>
            </a:r>
            <a:r>
              <a:rPr lang="en-US" altLang="en-US" sz="1500" baseline="30000" dirty="0">
                <a:solidFill>
                  <a:srgbClr val="000000"/>
                </a:solidFill>
                <a:latin typeface="Gill Sans" charset="0"/>
                <a:ea typeface="ヒラギノ角ゴ ProN W3" charset="-128"/>
                <a:sym typeface="Gill Sans" charset="0"/>
              </a:rPr>
              <a:t>st</a:t>
            </a:r>
            <a:r>
              <a:rPr lang="en-US" altLang="en-US" sz="1500" dirty="0">
                <a:solidFill>
                  <a:srgbClr val="000000"/>
                </a:solidFill>
                <a:latin typeface="Gill Sans" charset="0"/>
                <a:ea typeface="ヒラギノ角ゴ ProN W3" charset="-128"/>
                <a:sym typeface="Gill Sans" charset="0"/>
              </a:rPr>
              <a:t> ZRP won’t ship until next month unless you add to initial order.</a:t>
            </a:r>
          </a:p>
        </p:txBody>
      </p:sp>
      <p:pic>
        <p:nvPicPr>
          <p:cNvPr id="8" name="Picture 7">
            <a:extLst>
              <a:ext uri="{FF2B5EF4-FFF2-40B4-BE49-F238E27FC236}">
                <a16:creationId xmlns:a16="http://schemas.microsoft.com/office/drawing/2014/main" id="{BB0B5D69-D71C-6C47-AC48-7B649484EA9D}"/>
              </a:ext>
            </a:extLst>
          </p:cNvPr>
          <p:cNvPicPr>
            <a:picLocks noChangeAspect="1"/>
          </p:cNvPicPr>
          <p:nvPr/>
        </p:nvPicPr>
        <p:blipFill rotWithShape="1">
          <a:blip r:embed="rId3"/>
          <a:srcRect t="23272" b="27870"/>
          <a:stretch/>
        </p:blipFill>
        <p:spPr>
          <a:xfrm>
            <a:off x="554083" y="2355984"/>
            <a:ext cx="8860538" cy="4329070"/>
          </a:xfrm>
          <a:prstGeom prst="rect">
            <a:avLst/>
          </a:prstGeom>
        </p:spPr>
      </p:pic>
      <p:pic>
        <p:nvPicPr>
          <p:cNvPr id="9" name="Picture 8">
            <a:extLst>
              <a:ext uri="{FF2B5EF4-FFF2-40B4-BE49-F238E27FC236}">
                <a16:creationId xmlns:a16="http://schemas.microsoft.com/office/drawing/2014/main" id="{081105E7-BBF4-A742-832B-F6DDC77968A0}"/>
              </a:ext>
            </a:extLst>
          </p:cNvPr>
          <p:cNvPicPr>
            <a:picLocks noChangeAspect="1"/>
          </p:cNvPicPr>
          <p:nvPr/>
        </p:nvPicPr>
        <p:blipFill rotWithShape="1">
          <a:blip r:embed="rId4"/>
          <a:srcRect t="15058"/>
          <a:stretch/>
        </p:blipFill>
        <p:spPr>
          <a:xfrm>
            <a:off x="266700" y="1467510"/>
            <a:ext cx="5427401" cy="2343481"/>
          </a:xfrm>
          <a:prstGeom prst="rect">
            <a:avLst/>
          </a:prstGeom>
        </p:spPr>
      </p:pic>
      <p:sp>
        <p:nvSpPr>
          <p:cNvPr id="2" name="Rectangle 1">
            <a:extLst>
              <a:ext uri="{FF2B5EF4-FFF2-40B4-BE49-F238E27FC236}">
                <a16:creationId xmlns:a16="http://schemas.microsoft.com/office/drawing/2014/main" id="{8D8C4D99-8245-E043-BEDA-02F95FBCE3D1}"/>
              </a:ext>
            </a:extLst>
          </p:cNvPr>
          <p:cNvSpPr/>
          <p:nvPr/>
        </p:nvSpPr>
        <p:spPr>
          <a:xfrm>
            <a:off x="6179937" y="1716073"/>
            <a:ext cx="3848638" cy="923330"/>
          </a:xfrm>
          <a:prstGeom prst="rect">
            <a:avLst/>
          </a:prstGeom>
        </p:spPr>
        <p:txBody>
          <a:bodyPr wrap="square">
            <a:spAutoFit/>
          </a:bodyPr>
          <a:lstStyle/>
          <a:p>
            <a:r>
              <a:rPr lang="en-US" b="1" i="1" dirty="0">
                <a:ln w="15875">
                  <a:noFill/>
                </a:ln>
                <a:solidFill>
                  <a:schemeClr val="accent2"/>
                </a:solidFill>
                <a:latin typeface="Verlag" pitchFamily="2" charset="0"/>
              </a:rPr>
              <a:t>$330 / 250 PV</a:t>
            </a:r>
          </a:p>
          <a:p>
            <a:r>
              <a:rPr lang="en-US" b="1" i="1" dirty="0">
                <a:ln w="15875">
                  <a:noFill/>
                </a:ln>
                <a:solidFill>
                  <a:schemeClr val="accent2"/>
                </a:solidFill>
                <a:latin typeface="Verlag" pitchFamily="2" charset="0"/>
              </a:rPr>
              <a:t>30 Day NHR Kit for TWO people PLUS 5 FREE 4 Day NHR Sample Packs.  </a:t>
            </a:r>
            <a:endParaRPr lang="en-US" i="1" dirty="0">
              <a:solidFill>
                <a:schemeClr val="accent2"/>
              </a:solidFill>
            </a:endParaRPr>
          </a:p>
        </p:txBody>
      </p:sp>
    </p:spTree>
    <p:extLst>
      <p:ext uri="{BB962C8B-B14F-4D97-AF65-F5344CB8AC3E}">
        <p14:creationId xmlns:p14="http://schemas.microsoft.com/office/powerpoint/2010/main" val="151842211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266700" y="25004"/>
            <a:ext cx="10456718" cy="144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4" rIns="91545" bIns="45774">
            <a:spAutoFit/>
          </a:bodyPr>
          <a:lstStyle>
            <a:lvl1pPr>
              <a:spcBef>
                <a:spcPct val="20000"/>
              </a:spcBef>
              <a:buFont typeface="Arial" charset="0"/>
              <a:buChar char="•"/>
              <a:defRPr sz="4800">
                <a:solidFill>
                  <a:schemeClr val="tx1"/>
                </a:solidFill>
                <a:latin typeface="Calibri" charset="0"/>
                <a:ea typeface="ＭＳ Ｐゴシック" charset="-128"/>
              </a:defRPr>
            </a:lvl1pPr>
            <a:lvl2pPr marL="742950" indent="-285750">
              <a:spcBef>
                <a:spcPct val="20000"/>
              </a:spcBef>
              <a:buFont typeface="Arial" charset="0"/>
              <a:buChar char="–"/>
              <a:defRPr sz="4200">
                <a:solidFill>
                  <a:schemeClr val="tx1"/>
                </a:solidFill>
                <a:latin typeface="Calibri" charset="0"/>
                <a:ea typeface="ＭＳ Ｐゴシック" charset="-128"/>
              </a:defRPr>
            </a:lvl2pPr>
            <a:lvl3pPr marL="1143000" indent="-228600">
              <a:spcBef>
                <a:spcPct val="20000"/>
              </a:spcBef>
              <a:buFont typeface="Arial" charset="0"/>
              <a:buChar char="•"/>
              <a:defRPr sz="3700">
                <a:solidFill>
                  <a:schemeClr val="tx1"/>
                </a:solidFill>
                <a:latin typeface="Calibri" charset="0"/>
                <a:ea typeface="ＭＳ Ｐゴシック" charset="-128"/>
              </a:defRPr>
            </a:lvl3pPr>
            <a:lvl4pPr marL="1600200" indent="-228600">
              <a:spcBef>
                <a:spcPct val="20000"/>
              </a:spcBef>
              <a:buFont typeface="Arial" charset="0"/>
              <a:buChar char="–"/>
              <a:defRPr>
                <a:solidFill>
                  <a:schemeClr val="tx1"/>
                </a:solidFill>
                <a:latin typeface="Calibri" charset="0"/>
                <a:ea typeface="ＭＳ Ｐゴシック" charset="-128"/>
              </a:defRPr>
            </a:lvl4pPr>
            <a:lvl5pPr marL="2057400" indent="-228600">
              <a:spcBef>
                <a:spcPct val="20000"/>
              </a:spcBef>
              <a:buFont typeface="Arial" charset="0"/>
              <a:buChar char="»"/>
              <a:defRPr>
                <a:solidFill>
                  <a:schemeClr val="tx1"/>
                </a:solidFill>
                <a:latin typeface="Calibri" charset="0"/>
                <a:ea typeface="ＭＳ Ｐゴシック" charset="-128"/>
              </a:defRPr>
            </a:lvl5pPr>
            <a:lvl6pPr marL="25146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6pPr>
            <a:lvl7pPr marL="29718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7pPr>
            <a:lvl8pPr marL="34290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8pPr>
            <a:lvl9pPr marL="38862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9pPr>
          </a:lstStyle>
          <a:p>
            <a:pPr algn="ctr" eaLnBrk="1" hangingPunct="1">
              <a:spcBef>
                <a:spcPct val="0"/>
              </a:spcBef>
              <a:buFontTx/>
              <a:buNone/>
            </a:pPr>
            <a:r>
              <a:rPr lang="en-US" altLang="en-US" sz="3225" b="1" dirty="0">
                <a:solidFill>
                  <a:srgbClr val="000000"/>
                </a:solidFill>
                <a:latin typeface="Gill Sans" charset="0"/>
                <a:ea typeface="ヒラギノ角ゴ ProN W3" charset="-128"/>
                <a:sym typeface="Gill Sans" charset="0"/>
              </a:rPr>
              <a:t>A </a:t>
            </a:r>
            <a:r>
              <a:rPr lang="en-US" altLang="en-US" sz="3225" b="1" dirty="0">
                <a:solidFill>
                  <a:schemeClr val="accent2"/>
                </a:solidFill>
                <a:latin typeface="Gill Sans" charset="0"/>
                <a:ea typeface="ヒラギノ角ゴ ProN W3" charset="-128"/>
                <a:sym typeface="Gill Sans" charset="0"/>
              </a:rPr>
              <a:t>BETTER</a:t>
            </a:r>
            <a:r>
              <a:rPr lang="en-US" altLang="en-US" sz="3225" b="1" dirty="0">
                <a:solidFill>
                  <a:srgbClr val="000000"/>
                </a:solidFill>
                <a:latin typeface="Gill Sans" charset="0"/>
                <a:ea typeface="ヒラギノ角ゴ ProN W3" charset="-128"/>
                <a:sym typeface="Gill Sans" charset="0"/>
              </a:rPr>
              <a:t> Way to Start a Business</a:t>
            </a:r>
            <a:endParaRPr lang="en-US" altLang="en-US" sz="750" dirty="0">
              <a:solidFill>
                <a:srgbClr val="000000"/>
              </a:solidFill>
              <a:latin typeface="Gill Sans" charset="0"/>
              <a:ea typeface="ヒラギノ角ゴ ProN W3" charset="-128"/>
              <a:sym typeface="Gill Sans" charset="0"/>
            </a:endParaRPr>
          </a:p>
          <a:p>
            <a:pPr algn="ctr">
              <a:spcBef>
                <a:spcPct val="0"/>
              </a:spcBef>
              <a:buNone/>
            </a:pPr>
            <a:r>
              <a:rPr lang="en-US" altLang="en-US" sz="2775" dirty="0">
                <a:solidFill>
                  <a:srgbClr val="000000"/>
                </a:solidFill>
                <a:latin typeface="Gill Sans" charset="0"/>
                <a:ea typeface="ヒラギノ角ゴ ProN W3" charset="-128"/>
                <a:sym typeface="Gill Sans" charset="0"/>
              </a:rPr>
              <a:t>Enroll as a Zija Distributor with a 150 PV ZRP</a:t>
            </a:r>
            <a:endParaRPr lang="en-US" altLang="en-US" sz="1200" dirty="0">
              <a:solidFill>
                <a:srgbClr val="000000"/>
              </a:solidFill>
              <a:latin typeface="Gill Sans" charset="0"/>
              <a:ea typeface="ヒラギノ角ゴ ProN W3" charset="-128"/>
              <a:sym typeface="Gill Sans" charset="0"/>
            </a:endParaRPr>
          </a:p>
          <a:p>
            <a:pPr algn="ctr" eaLnBrk="1" hangingPunct="1">
              <a:spcBef>
                <a:spcPct val="0"/>
              </a:spcBef>
              <a:buFontTx/>
              <a:buNone/>
            </a:pPr>
            <a:r>
              <a:rPr lang="en-US" altLang="en-US" sz="2775" dirty="0">
                <a:solidFill>
                  <a:srgbClr val="000000"/>
                </a:solidFill>
                <a:latin typeface="Gill Sans" charset="0"/>
                <a:ea typeface="ヒラギノ角ゴ ProN W3" charset="-128"/>
                <a:sym typeface="Gill Sans" charset="0"/>
              </a:rPr>
              <a:t>Place an Initial Order for a </a:t>
            </a:r>
            <a:r>
              <a:rPr lang="en-US" altLang="en-US" sz="2775" b="1" dirty="0">
                <a:solidFill>
                  <a:schemeClr val="accent2"/>
                </a:solidFill>
                <a:latin typeface="Gill Sans" charset="0"/>
                <a:ea typeface="ヒラギノ角ゴ ProN W3" charset="-128"/>
                <a:sym typeface="Gill Sans" charset="0"/>
              </a:rPr>
              <a:t>BUILDER PRO SYSTEM</a:t>
            </a:r>
          </a:p>
        </p:txBody>
      </p:sp>
      <p:sp>
        <p:nvSpPr>
          <p:cNvPr id="30722" name="Rectangle 1"/>
          <p:cNvSpPr>
            <a:spLocks noChangeArrowheads="1"/>
          </p:cNvSpPr>
          <p:nvPr/>
        </p:nvSpPr>
        <p:spPr bwMode="auto">
          <a:xfrm>
            <a:off x="1589443" y="6553096"/>
            <a:ext cx="6509147" cy="34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946" tIns="56973" rIns="113946" bIns="56973">
            <a:spAutoFit/>
          </a:bodyPr>
          <a:lstStyle>
            <a:lvl1pPr>
              <a:spcBef>
                <a:spcPct val="20000"/>
              </a:spcBef>
              <a:buFont typeface="Arial" charset="0"/>
              <a:buChar char="•"/>
              <a:defRPr sz="4800">
                <a:solidFill>
                  <a:schemeClr val="tx1"/>
                </a:solidFill>
                <a:latin typeface="Calibri" charset="0"/>
                <a:ea typeface="ＭＳ Ｐゴシック" charset="-128"/>
              </a:defRPr>
            </a:lvl1pPr>
            <a:lvl2pPr marL="742950" indent="-285750">
              <a:spcBef>
                <a:spcPct val="20000"/>
              </a:spcBef>
              <a:buFont typeface="Arial" charset="0"/>
              <a:buChar char="–"/>
              <a:defRPr sz="4200">
                <a:solidFill>
                  <a:schemeClr val="tx1"/>
                </a:solidFill>
                <a:latin typeface="Calibri" charset="0"/>
                <a:ea typeface="ＭＳ Ｐゴシック" charset="-128"/>
              </a:defRPr>
            </a:lvl2pPr>
            <a:lvl3pPr marL="1143000" indent="-228600">
              <a:spcBef>
                <a:spcPct val="20000"/>
              </a:spcBef>
              <a:buFont typeface="Arial" charset="0"/>
              <a:buChar char="•"/>
              <a:defRPr sz="3700">
                <a:solidFill>
                  <a:schemeClr val="tx1"/>
                </a:solidFill>
                <a:latin typeface="Calibri" charset="0"/>
                <a:ea typeface="ＭＳ Ｐゴシック" charset="-128"/>
              </a:defRPr>
            </a:lvl3pPr>
            <a:lvl4pPr marL="1600200" indent="-228600">
              <a:spcBef>
                <a:spcPct val="20000"/>
              </a:spcBef>
              <a:buFont typeface="Arial" charset="0"/>
              <a:buChar char="–"/>
              <a:defRPr>
                <a:solidFill>
                  <a:schemeClr val="tx1"/>
                </a:solidFill>
                <a:latin typeface="Calibri" charset="0"/>
                <a:ea typeface="ＭＳ Ｐゴシック" charset="-128"/>
              </a:defRPr>
            </a:lvl4pPr>
            <a:lvl5pPr marL="2057400" indent="-228600">
              <a:spcBef>
                <a:spcPct val="20000"/>
              </a:spcBef>
              <a:buFont typeface="Arial" charset="0"/>
              <a:buChar char="»"/>
              <a:defRPr>
                <a:solidFill>
                  <a:schemeClr val="tx1"/>
                </a:solidFill>
                <a:latin typeface="Calibri" charset="0"/>
                <a:ea typeface="ＭＳ Ｐゴシック" charset="-128"/>
              </a:defRPr>
            </a:lvl5pPr>
            <a:lvl6pPr marL="25146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6pPr>
            <a:lvl7pPr marL="29718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7pPr>
            <a:lvl8pPr marL="34290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8pPr>
            <a:lvl9pPr marL="38862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9pPr>
          </a:lstStyle>
          <a:p>
            <a:pPr eaLnBrk="1" hangingPunct="1">
              <a:spcBef>
                <a:spcPct val="0"/>
              </a:spcBef>
              <a:buFontTx/>
              <a:buNone/>
            </a:pPr>
            <a:r>
              <a:rPr lang="en-US" altLang="en-US" sz="1500" dirty="0">
                <a:solidFill>
                  <a:srgbClr val="000000"/>
                </a:solidFill>
                <a:latin typeface="Gill Sans" charset="0"/>
                <a:ea typeface="ヒラギノ角ゴ ProN W3" charset="-128"/>
                <a:sym typeface="Gill Sans" charset="0"/>
              </a:rPr>
              <a:t>NOTE:  Your 1</a:t>
            </a:r>
            <a:r>
              <a:rPr lang="en-US" altLang="en-US" sz="1500" baseline="30000" dirty="0">
                <a:solidFill>
                  <a:srgbClr val="000000"/>
                </a:solidFill>
                <a:latin typeface="Gill Sans" charset="0"/>
                <a:ea typeface="ヒラギノ角ゴ ProN W3" charset="-128"/>
                <a:sym typeface="Gill Sans" charset="0"/>
              </a:rPr>
              <a:t>st</a:t>
            </a:r>
            <a:r>
              <a:rPr lang="en-US" altLang="en-US" sz="1500" dirty="0">
                <a:solidFill>
                  <a:srgbClr val="000000"/>
                </a:solidFill>
                <a:latin typeface="Gill Sans" charset="0"/>
                <a:ea typeface="ヒラギノ角ゴ ProN W3" charset="-128"/>
                <a:sym typeface="Gill Sans" charset="0"/>
              </a:rPr>
              <a:t> ZRP won’t ship until next month unless you add to initial order.</a:t>
            </a:r>
          </a:p>
        </p:txBody>
      </p:sp>
      <p:sp>
        <p:nvSpPr>
          <p:cNvPr id="2" name="Rectangle 1">
            <a:extLst>
              <a:ext uri="{FF2B5EF4-FFF2-40B4-BE49-F238E27FC236}">
                <a16:creationId xmlns:a16="http://schemas.microsoft.com/office/drawing/2014/main" id="{8D8C4D99-8245-E043-BEDA-02F95FBCE3D1}"/>
              </a:ext>
            </a:extLst>
          </p:cNvPr>
          <p:cNvSpPr/>
          <p:nvPr/>
        </p:nvSpPr>
        <p:spPr>
          <a:xfrm>
            <a:off x="5401110" y="1529951"/>
            <a:ext cx="4213153" cy="923330"/>
          </a:xfrm>
          <a:prstGeom prst="rect">
            <a:avLst/>
          </a:prstGeom>
        </p:spPr>
        <p:txBody>
          <a:bodyPr wrap="square">
            <a:spAutoFit/>
          </a:bodyPr>
          <a:lstStyle/>
          <a:p>
            <a:r>
              <a:rPr lang="en-US" b="1" i="1" dirty="0">
                <a:ln w="15875">
                  <a:noFill/>
                </a:ln>
                <a:solidFill>
                  <a:schemeClr val="accent2"/>
                </a:solidFill>
                <a:latin typeface="Verlag" pitchFamily="2" charset="0"/>
              </a:rPr>
              <a:t>$660 / 500 PV</a:t>
            </a:r>
          </a:p>
          <a:p>
            <a:r>
              <a:rPr lang="en-US" b="1" i="1" dirty="0">
                <a:ln w="15875">
                  <a:noFill/>
                </a:ln>
                <a:solidFill>
                  <a:schemeClr val="accent2"/>
                </a:solidFill>
                <a:latin typeface="Verlag" pitchFamily="2" charset="0"/>
              </a:rPr>
              <a:t>30 Day NHR Kit for THREE people PLUS 10 FREE 4 Day NHR Sample Packs.  </a:t>
            </a:r>
            <a:endParaRPr lang="en-US" i="1" dirty="0">
              <a:solidFill>
                <a:schemeClr val="accent2"/>
              </a:solidFill>
            </a:endParaRPr>
          </a:p>
        </p:txBody>
      </p:sp>
      <p:pic>
        <p:nvPicPr>
          <p:cNvPr id="7" name="Picture 6">
            <a:extLst>
              <a:ext uri="{FF2B5EF4-FFF2-40B4-BE49-F238E27FC236}">
                <a16:creationId xmlns:a16="http://schemas.microsoft.com/office/drawing/2014/main" id="{939B9B6C-DF68-C34B-B012-8E233742DFD8}"/>
              </a:ext>
            </a:extLst>
          </p:cNvPr>
          <p:cNvPicPr>
            <a:picLocks noChangeAspect="1"/>
          </p:cNvPicPr>
          <p:nvPr/>
        </p:nvPicPr>
        <p:blipFill rotWithShape="1">
          <a:blip r:embed="rId3"/>
          <a:srcRect t="27699" b="31543"/>
          <a:stretch/>
        </p:blipFill>
        <p:spPr>
          <a:xfrm>
            <a:off x="1056693" y="3184638"/>
            <a:ext cx="8688835" cy="3541403"/>
          </a:xfrm>
          <a:prstGeom prst="rect">
            <a:avLst/>
          </a:prstGeom>
        </p:spPr>
      </p:pic>
      <p:pic>
        <p:nvPicPr>
          <p:cNvPr id="10" name="Picture 9">
            <a:extLst>
              <a:ext uri="{FF2B5EF4-FFF2-40B4-BE49-F238E27FC236}">
                <a16:creationId xmlns:a16="http://schemas.microsoft.com/office/drawing/2014/main" id="{6DC2B559-EF4A-3F42-A4CB-B248CE35BB2C}"/>
              </a:ext>
            </a:extLst>
          </p:cNvPr>
          <p:cNvPicPr>
            <a:picLocks noChangeAspect="1"/>
          </p:cNvPicPr>
          <p:nvPr/>
        </p:nvPicPr>
        <p:blipFill rotWithShape="1">
          <a:blip r:embed="rId4"/>
          <a:srcRect t="15041" b="36365"/>
          <a:stretch/>
        </p:blipFill>
        <p:spPr>
          <a:xfrm>
            <a:off x="156817" y="2047022"/>
            <a:ext cx="5030436" cy="1543876"/>
          </a:xfrm>
          <a:prstGeom prst="rect">
            <a:avLst/>
          </a:prstGeom>
        </p:spPr>
      </p:pic>
      <p:pic>
        <p:nvPicPr>
          <p:cNvPr id="11" name="Picture 10">
            <a:extLst>
              <a:ext uri="{FF2B5EF4-FFF2-40B4-BE49-F238E27FC236}">
                <a16:creationId xmlns:a16="http://schemas.microsoft.com/office/drawing/2014/main" id="{DE74E687-384B-8A46-B25F-923B3CCDAE4D}"/>
              </a:ext>
            </a:extLst>
          </p:cNvPr>
          <p:cNvPicPr>
            <a:picLocks noChangeAspect="1"/>
          </p:cNvPicPr>
          <p:nvPr/>
        </p:nvPicPr>
        <p:blipFill rotWithShape="1">
          <a:blip r:embed="rId4"/>
          <a:srcRect t="61758" r="28610"/>
          <a:stretch/>
        </p:blipFill>
        <p:spPr>
          <a:xfrm>
            <a:off x="6558643" y="2769325"/>
            <a:ext cx="3591197" cy="1215005"/>
          </a:xfrm>
          <a:prstGeom prst="rect">
            <a:avLst/>
          </a:prstGeom>
        </p:spPr>
      </p:pic>
    </p:spTree>
    <p:extLst>
      <p:ext uri="{BB962C8B-B14F-4D97-AF65-F5344CB8AC3E}">
        <p14:creationId xmlns:p14="http://schemas.microsoft.com/office/powerpoint/2010/main" val="190869329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0" y="25004"/>
            <a:ext cx="9478828" cy="144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4" rIns="91545" bIns="45774">
            <a:spAutoFit/>
          </a:bodyPr>
          <a:lstStyle>
            <a:lvl1pPr>
              <a:spcBef>
                <a:spcPct val="20000"/>
              </a:spcBef>
              <a:buFont typeface="Arial" charset="0"/>
              <a:buChar char="•"/>
              <a:defRPr sz="4800">
                <a:solidFill>
                  <a:schemeClr val="tx1"/>
                </a:solidFill>
                <a:latin typeface="Calibri" charset="0"/>
                <a:ea typeface="ＭＳ Ｐゴシック" charset="-128"/>
              </a:defRPr>
            </a:lvl1pPr>
            <a:lvl2pPr marL="742950" indent="-285750">
              <a:spcBef>
                <a:spcPct val="20000"/>
              </a:spcBef>
              <a:buFont typeface="Arial" charset="0"/>
              <a:buChar char="–"/>
              <a:defRPr sz="4200">
                <a:solidFill>
                  <a:schemeClr val="tx1"/>
                </a:solidFill>
                <a:latin typeface="Calibri" charset="0"/>
                <a:ea typeface="ＭＳ Ｐゴシック" charset="-128"/>
              </a:defRPr>
            </a:lvl2pPr>
            <a:lvl3pPr marL="1143000" indent="-228600">
              <a:spcBef>
                <a:spcPct val="20000"/>
              </a:spcBef>
              <a:buFont typeface="Arial" charset="0"/>
              <a:buChar char="•"/>
              <a:defRPr sz="3700">
                <a:solidFill>
                  <a:schemeClr val="tx1"/>
                </a:solidFill>
                <a:latin typeface="Calibri" charset="0"/>
                <a:ea typeface="ＭＳ Ｐゴシック" charset="-128"/>
              </a:defRPr>
            </a:lvl3pPr>
            <a:lvl4pPr marL="1600200" indent="-228600">
              <a:spcBef>
                <a:spcPct val="20000"/>
              </a:spcBef>
              <a:buFont typeface="Arial" charset="0"/>
              <a:buChar char="–"/>
              <a:defRPr>
                <a:solidFill>
                  <a:schemeClr val="tx1"/>
                </a:solidFill>
                <a:latin typeface="Calibri" charset="0"/>
                <a:ea typeface="ＭＳ Ｐゴシック" charset="-128"/>
              </a:defRPr>
            </a:lvl4pPr>
            <a:lvl5pPr marL="2057400" indent="-228600">
              <a:spcBef>
                <a:spcPct val="20000"/>
              </a:spcBef>
              <a:buFont typeface="Arial" charset="0"/>
              <a:buChar char="»"/>
              <a:defRPr>
                <a:solidFill>
                  <a:schemeClr val="tx1"/>
                </a:solidFill>
                <a:latin typeface="Calibri" charset="0"/>
                <a:ea typeface="ＭＳ Ｐゴシック" charset="-128"/>
              </a:defRPr>
            </a:lvl5pPr>
            <a:lvl6pPr marL="25146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6pPr>
            <a:lvl7pPr marL="29718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7pPr>
            <a:lvl8pPr marL="34290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8pPr>
            <a:lvl9pPr marL="38862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9pPr>
          </a:lstStyle>
          <a:p>
            <a:pPr algn="ctr" eaLnBrk="1" hangingPunct="1">
              <a:spcBef>
                <a:spcPct val="0"/>
              </a:spcBef>
              <a:buFontTx/>
              <a:buNone/>
            </a:pPr>
            <a:r>
              <a:rPr lang="en-US" altLang="en-US" sz="3225" b="1" dirty="0">
                <a:solidFill>
                  <a:srgbClr val="000000"/>
                </a:solidFill>
                <a:latin typeface="Gill Sans" charset="0"/>
                <a:ea typeface="ヒラギノ角ゴ ProN W3" charset="-128"/>
                <a:sym typeface="Gill Sans" charset="0"/>
              </a:rPr>
              <a:t>The </a:t>
            </a:r>
            <a:r>
              <a:rPr lang="en-US" altLang="en-US" sz="3225" b="1" dirty="0">
                <a:solidFill>
                  <a:schemeClr val="accent2"/>
                </a:solidFill>
                <a:latin typeface="Gill Sans" charset="0"/>
                <a:ea typeface="ヒラギノ角ゴ ProN W3" charset="-128"/>
                <a:sym typeface="Gill Sans" charset="0"/>
              </a:rPr>
              <a:t>BEST</a:t>
            </a:r>
            <a:r>
              <a:rPr lang="en-US" altLang="en-US" sz="3225" b="1" dirty="0">
                <a:solidFill>
                  <a:srgbClr val="000000"/>
                </a:solidFill>
                <a:latin typeface="Gill Sans" charset="0"/>
                <a:ea typeface="ヒラギノ角ゴ ProN W3" charset="-128"/>
                <a:sym typeface="Gill Sans" charset="0"/>
              </a:rPr>
              <a:t> Way to Start a Business</a:t>
            </a:r>
            <a:endParaRPr lang="en-US" altLang="en-US" sz="750" dirty="0">
              <a:solidFill>
                <a:srgbClr val="000000"/>
              </a:solidFill>
              <a:latin typeface="Gill Sans" charset="0"/>
              <a:ea typeface="ヒラギノ角ゴ ProN W3" charset="-128"/>
              <a:sym typeface="Gill Sans" charset="0"/>
            </a:endParaRPr>
          </a:p>
          <a:p>
            <a:pPr algn="ctr">
              <a:spcBef>
                <a:spcPct val="0"/>
              </a:spcBef>
              <a:buNone/>
            </a:pPr>
            <a:r>
              <a:rPr lang="en-US" altLang="en-US" sz="2775" dirty="0">
                <a:solidFill>
                  <a:srgbClr val="000000"/>
                </a:solidFill>
                <a:latin typeface="Gill Sans" charset="0"/>
                <a:ea typeface="ヒラギノ角ゴ ProN W3" charset="-128"/>
                <a:sym typeface="Gill Sans" charset="0"/>
              </a:rPr>
              <a:t>Enroll as a Zija Distributor with a 150 PV ZRP</a:t>
            </a:r>
            <a:endParaRPr lang="en-US" altLang="en-US" sz="1200" dirty="0">
              <a:solidFill>
                <a:srgbClr val="000000"/>
              </a:solidFill>
              <a:latin typeface="Gill Sans" charset="0"/>
              <a:ea typeface="ヒラギノ角ゴ ProN W3" charset="-128"/>
              <a:sym typeface="Gill Sans" charset="0"/>
            </a:endParaRPr>
          </a:p>
          <a:p>
            <a:pPr algn="ctr" eaLnBrk="1" hangingPunct="1">
              <a:spcBef>
                <a:spcPct val="0"/>
              </a:spcBef>
              <a:buFontTx/>
              <a:buNone/>
            </a:pPr>
            <a:r>
              <a:rPr lang="en-US" altLang="en-US" sz="2775" dirty="0">
                <a:solidFill>
                  <a:srgbClr val="000000"/>
                </a:solidFill>
                <a:latin typeface="Gill Sans" charset="0"/>
                <a:ea typeface="ヒラギノ角ゴ ProN W3" charset="-128"/>
                <a:sym typeface="Gill Sans" charset="0"/>
              </a:rPr>
              <a:t>Place an Initial Order for a </a:t>
            </a:r>
            <a:r>
              <a:rPr lang="en-US" altLang="en-US" sz="2775" b="1" dirty="0">
                <a:solidFill>
                  <a:schemeClr val="accent2"/>
                </a:solidFill>
                <a:latin typeface="Gill Sans" charset="0"/>
                <a:ea typeface="ヒラギノ角ゴ ProN W3" charset="-128"/>
                <a:sym typeface="Gill Sans" charset="0"/>
              </a:rPr>
              <a:t>BUILDER PREMIUM SYSTEM</a:t>
            </a:r>
          </a:p>
        </p:txBody>
      </p:sp>
      <p:sp>
        <p:nvSpPr>
          <p:cNvPr id="30722" name="Rectangle 1"/>
          <p:cNvSpPr>
            <a:spLocks noChangeArrowheads="1"/>
          </p:cNvSpPr>
          <p:nvPr/>
        </p:nvSpPr>
        <p:spPr bwMode="auto">
          <a:xfrm>
            <a:off x="1589443" y="6553096"/>
            <a:ext cx="6509147" cy="34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946" tIns="56973" rIns="113946" bIns="56973">
            <a:spAutoFit/>
          </a:bodyPr>
          <a:lstStyle>
            <a:lvl1pPr>
              <a:spcBef>
                <a:spcPct val="20000"/>
              </a:spcBef>
              <a:buFont typeface="Arial" charset="0"/>
              <a:buChar char="•"/>
              <a:defRPr sz="4800">
                <a:solidFill>
                  <a:schemeClr val="tx1"/>
                </a:solidFill>
                <a:latin typeface="Calibri" charset="0"/>
                <a:ea typeface="ＭＳ Ｐゴシック" charset="-128"/>
              </a:defRPr>
            </a:lvl1pPr>
            <a:lvl2pPr marL="742950" indent="-285750">
              <a:spcBef>
                <a:spcPct val="20000"/>
              </a:spcBef>
              <a:buFont typeface="Arial" charset="0"/>
              <a:buChar char="–"/>
              <a:defRPr sz="4200">
                <a:solidFill>
                  <a:schemeClr val="tx1"/>
                </a:solidFill>
                <a:latin typeface="Calibri" charset="0"/>
                <a:ea typeface="ＭＳ Ｐゴシック" charset="-128"/>
              </a:defRPr>
            </a:lvl2pPr>
            <a:lvl3pPr marL="1143000" indent="-228600">
              <a:spcBef>
                <a:spcPct val="20000"/>
              </a:spcBef>
              <a:buFont typeface="Arial" charset="0"/>
              <a:buChar char="•"/>
              <a:defRPr sz="3700">
                <a:solidFill>
                  <a:schemeClr val="tx1"/>
                </a:solidFill>
                <a:latin typeface="Calibri" charset="0"/>
                <a:ea typeface="ＭＳ Ｐゴシック" charset="-128"/>
              </a:defRPr>
            </a:lvl3pPr>
            <a:lvl4pPr marL="1600200" indent="-228600">
              <a:spcBef>
                <a:spcPct val="20000"/>
              </a:spcBef>
              <a:buFont typeface="Arial" charset="0"/>
              <a:buChar char="–"/>
              <a:defRPr>
                <a:solidFill>
                  <a:schemeClr val="tx1"/>
                </a:solidFill>
                <a:latin typeface="Calibri" charset="0"/>
                <a:ea typeface="ＭＳ Ｐゴシック" charset="-128"/>
              </a:defRPr>
            </a:lvl4pPr>
            <a:lvl5pPr marL="2057400" indent="-228600">
              <a:spcBef>
                <a:spcPct val="20000"/>
              </a:spcBef>
              <a:buFont typeface="Arial" charset="0"/>
              <a:buChar char="»"/>
              <a:defRPr>
                <a:solidFill>
                  <a:schemeClr val="tx1"/>
                </a:solidFill>
                <a:latin typeface="Calibri" charset="0"/>
                <a:ea typeface="ＭＳ Ｐゴシック" charset="-128"/>
              </a:defRPr>
            </a:lvl5pPr>
            <a:lvl6pPr marL="25146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6pPr>
            <a:lvl7pPr marL="29718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7pPr>
            <a:lvl8pPr marL="34290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8pPr>
            <a:lvl9pPr marL="38862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9pPr>
          </a:lstStyle>
          <a:p>
            <a:pPr eaLnBrk="1" hangingPunct="1">
              <a:spcBef>
                <a:spcPct val="0"/>
              </a:spcBef>
              <a:buFontTx/>
              <a:buNone/>
            </a:pPr>
            <a:r>
              <a:rPr lang="en-US" altLang="en-US" sz="1500" dirty="0">
                <a:solidFill>
                  <a:srgbClr val="000000"/>
                </a:solidFill>
                <a:latin typeface="Gill Sans" charset="0"/>
                <a:ea typeface="ヒラギノ角ゴ ProN W3" charset="-128"/>
                <a:sym typeface="Gill Sans" charset="0"/>
              </a:rPr>
              <a:t>NOTE:  Your 1</a:t>
            </a:r>
            <a:r>
              <a:rPr lang="en-US" altLang="en-US" sz="1500" baseline="30000" dirty="0">
                <a:solidFill>
                  <a:srgbClr val="000000"/>
                </a:solidFill>
                <a:latin typeface="Gill Sans" charset="0"/>
                <a:ea typeface="ヒラギノ角ゴ ProN W3" charset="-128"/>
                <a:sym typeface="Gill Sans" charset="0"/>
              </a:rPr>
              <a:t>st</a:t>
            </a:r>
            <a:r>
              <a:rPr lang="en-US" altLang="en-US" sz="1500" dirty="0">
                <a:solidFill>
                  <a:srgbClr val="000000"/>
                </a:solidFill>
                <a:latin typeface="Gill Sans" charset="0"/>
                <a:ea typeface="ヒラギノ角ゴ ProN W3" charset="-128"/>
                <a:sym typeface="Gill Sans" charset="0"/>
              </a:rPr>
              <a:t> ZRP won’t ship until next month unless you add to initial order.</a:t>
            </a:r>
          </a:p>
        </p:txBody>
      </p:sp>
      <p:sp>
        <p:nvSpPr>
          <p:cNvPr id="2" name="Rectangle 1">
            <a:extLst>
              <a:ext uri="{FF2B5EF4-FFF2-40B4-BE49-F238E27FC236}">
                <a16:creationId xmlns:a16="http://schemas.microsoft.com/office/drawing/2014/main" id="{8D8C4D99-8245-E043-BEDA-02F95FBCE3D1}"/>
              </a:ext>
            </a:extLst>
          </p:cNvPr>
          <p:cNvSpPr/>
          <p:nvPr/>
        </p:nvSpPr>
        <p:spPr>
          <a:xfrm>
            <a:off x="5235134" y="1531971"/>
            <a:ext cx="4509758" cy="923330"/>
          </a:xfrm>
          <a:prstGeom prst="rect">
            <a:avLst/>
          </a:prstGeom>
        </p:spPr>
        <p:txBody>
          <a:bodyPr wrap="square">
            <a:spAutoFit/>
          </a:bodyPr>
          <a:lstStyle/>
          <a:p>
            <a:r>
              <a:rPr lang="en-US" b="1" i="1" dirty="0">
                <a:ln w="15875">
                  <a:noFill/>
                </a:ln>
                <a:solidFill>
                  <a:schemeClr val="accent2"/>
                </a:solidFill>
                <a:latin typeface="Verlag" pitchFamily="2" charset="0"/>
              </a:rPr>
              <a:t>$1320 / 1000 PV</a:t>
            </a:r>
          </a:p>
          <a:p>
            <a:r>
              <a:rPr lang="en-US" b="1" i="1" dirty="0">
                <a:ln w="15875">
                  <a:noFill/>
                </a:ln>
                <a:solidFill>
                  <a:schemeClr val="accent2"/>
                </a:solidFill>
                <a:latin typeface="Verlag" pitchFamily="2" charset="0"/>
              </a:rPr>
              <a:t>30 Day NHR Kit for FOUR people PLUS 20 FREE 4 Day NHR Sample Packs.  </a:t>
            </a:r>
            <a:endParaRPr lang="en-US" i="1" dirty="0">
              <a:solidFill>
                <a:schemeClr val="accent2"/>
              </a:solidFill>
            </a:endParaRPr>
          </a:p>
        </p:txBody>
      </p:sp>
      <p:pic>
        <p:nvPicPr>
          <p:cNvPr id="8" name="Picture 7">
            <a:extLst>
              <a:ext uri="{FF2B5EF4-FFF2-40B4-BE49-F238E27FC236}">
                <a16:creationId xmlns:a16="http://schemas.microsoft.com/office/drawing/2014/main" id="{FA2875E9-CB0A-8D48-A2FC-B04D90D8A410}"/>
              </a:ext>
            </a:extLst>
          </p:cNvPr>
          <p:cNvPicPr>
            <a:picLocks noChangeAspect="1"/>
          </p:cNvPicPr>
          <p:nvPr/>
        </p:nvPicPr>
        <p:blipFill rotWithShape="1">
          <a:blip r:embed="rId3"/>
          <a:srcRect t="33419" b="33754"/>
          <a:stretch/>
        </p:blipFill>
        <p:spPr>
          <a:xfrm>
            <a:off x="320907" y="3654794"/>
            <a:ext cx="9157921" cy="3006265"/>
          </a:xfrm>
          <a:prstGeom prst="rect">
            <a:avLst/>
          </a:prstGeom>
        </p:spPr>
      </p:pic>
      <p:pic>
        <p:nvPicPr>
          <p:cNvPr id="9" name="Picture 8">
            <a:extLst>
              <a:ext uri="{FF2B5EF4-FFF2-40B4-BE49-F238E27FC236}">
                <a16:creationId xmlns:a16="http://schemas.microsoft.com/office/drawing/2014/main" id="{BF2812ED-DA3B-B340-9A3A-E03662459329}"/>
              </a:ext>
            </a:extLst>
          </p:cNvPr>
          <p:cNvPicPr>
            <a:picLocks noChangeAspect="1"/>
          </p:cNvPicPr>
          <p:nvPr/>
        </p:nvPicPr>
        <p:blipFill rotWithShape="1">
          <a:blip r:embed="rId4"/>
          <a:srcRect t="7320"/>
          <a:stretch/>
        </p:blipFill>
        <p:spPr>
          <a:xfrm>
            <a:off x="320906" y="1306174"/>
            <a:ext cx="4704813" cy="3059943"/>
          </a:xfrm>
          <a:prstGeom prst="rect">
            <a:avLst/>
          </a:prstGeom>
        </p:spPr>
      </p:pic>
      <p:pic>
        <p:nvPicPr>
          <p:cNvPr id="11" name="Picture 10">
            <a:extLst>
              <a:ext uri="{FF2B5EF4-FFF2-40B4-BE49-F238E27FC236}">
                <a16:creationId xmlns:a16="http://schemas.microsoft.com/office/drawing/2014/main" id="{EC144945-7D3B-4E44-9E82-997826ABC4B1}"/>
              </a:ext>
            </a:extLst>
          </p:cNvPr>
          <p:cNvPicPr>
            <a:picLocks noChangeAspect="1"/>
          </p:cNvPicPr>
          <p:nvPr/>
        </p:nvPicPr>
        <p:blipFill>
          <a:blip r:embed="rId5"/>
          <a:stretch>
            <a:fillRect/>
          </a:stretch>
        </p:blipFill>
        <p:spPr>
          <a:xfrm>
            <a:off x="6596743" y="2844498"/>
            <a:ext cx="2504550" cy="1620592"/>
          </a:xfrm>
          <a:prstGeom prst="rect">
            <a:avLst/>
          </a:prstGeom>
        </p:spPr>
      </p:pic>
    </p:spTree>
    <p:extLst>
      <p:ext uri="{BB962C8B-B14F-4D97-AF65-F5344CB8AC3E}">
        <p14:creationId xmlns:p14="http://schemas.microsoft.com/office/powerpoint/2010/main" val="219788049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266700" y="25004"/>
            <a:ext cx="5337266" cy="58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4" rIns="91545" bIns="45774">
            <a:spAutoFit/>
          </a:bodyPr>
          <a:lstStyle>
            <a:lvl1pPr>
              <a:spcBef>
                <a:spcPct val="20000"/>
              </a:spcBef>
              <a:buFont typeface="Arial" charset="0"/>
              <a:buChar char="•"/>
              <a:defRPr sz="4800">
                <a:solidFill>
                  <a:schemeClr val="tx1"/>
                </a:solidFill>
                <a:latin typeface="Calibri" charset="0"/>
                <a:ea typeface="ＭＳ Ｐゴシック" charset="-128"/>
              </a:defRPr>
            </a:lvl1pPr>
            <a:lvl2pPr marL="742950" indent="-285750">
              <a:spcBef>
                <a:spcPct val="20000"/>
              </a:spcBef>
              <a:buFont typeface="Arial" charset="0"/>
              <a:buChar char="–"/>
              <a:defRPr sz="4200">
                <a:solidFill>
                  <a:schemeClr val="tx1"/>
                </a:solidFill>
                <a:latin typeface="Calibri" charset="0"/>
                <a:ea typeface="ＭＳ Ｐゴシック" charset="-128"/>
              </a:defRPr>
            </a:lvl2pPr>
            <a:lvl3pPr marL="1143000" indent="-228600">
              <a:spcBef>
                <a:spcPct val="20000"/>
              </a:spcBef>
              <a:buFont typeface="Arial" charset="0"/>
              <a:buChar char="•"/>
              <a:defRPr sz="3700">
                <a:solidFill>
                  <a:schemeClr val="tx1"/>
                </a:solidFill>
                <a:latin typeface="Calibri" charset="0"/>
                <a:ea typeface="ＭＳ Ｐゴシック" charset="-128"/>
              </a:defRPr>
            </a:lvl3pPr>
            <a:lvl4pPr marL="1600200" indent="-228600">
              <a:spcBef>
                <a:spcPct val="20000"/>
              </a:spcBef>
              <a:buFont typeface="Arial" charset="0"/>
              <a:buChar char="–"/>
              <a:defRPr>
                <a:solidFill>
                  <a:schemeClr val="tx1"/>
                </a:solidFill>
                <a:latin typeface="Calibri" charset="0"/>
                <a:ea typeface="ＭＳ Ｐゴシック" charset="-128"/>
              </a:defRPr>
            </a:lvl4pPr>
            <a:lvl5pPr marL="2057400" indent="-228600">
              <a:spcBef>
                <a:spcPct val="20000"/>
              </a:spcBef>
              <a:buFont typeface="Arial" charset="0"/>
              <a:buChar char="»"/>
              <a:defRPr>
                <a:solidFill>
                  <a:schemeClr val="tx1"/>
                </a:solidFill>
                <a:latin typeface="Calibri" charset="0"/>
                <a:ea typeface="ＭＳ Ｐゴシック" charset="-128"/>
              </a:defRPr>
            </a:lvl5pPr>
            <a:lvl6pPr marL="25146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6pPr>
            <a:lvl7pPr marL="29718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7pPr>
            <a:lvl8pPr marL="34290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8pPr>
            <a:lvl9pPr marL="3886200" indent="-228600" defTabSz="674688" eaLnBrk="0" fontAlgn="base" hangingPunct="0">
              <a:spcBef>
                <a:spcPct val="20000"/>
              </a:spcBef>
              <a:spcAft>
                <a:spcPct val="0"/>
              </a:spcAft>
              <a:buFont typeface="Arial" charset="0"/>
              <a:buChar char="»"/>
              <a:defRPr>
                <a:solidFill>
                  <a:schemeClr val="tx1"/>
                </a:solidFill>
                <a:latin typeface="Calibri" charset="0"/>
                <a:ea typeface="ＭＳ Ｐゴシック" charset="-128"/>
              </a:defRPr>
            </a:lvl9pPr>
          </a:lstStyle>
          <a:p>
            <a:pPr algn="ctr" eaLnBrk="1" hangingPunct="1">
              <a:spcBef>
                <a:spcPct val="0"/>
              </a:spcBef>
              <a:buFontTx/>
              <a:buNone/>
            </a:pPr>
            <a:r>
              <a:rPr lang="en-US" altLang="en-US" sz="3225" b="1" dirty="0">
                <a:solidFill>
                  <a:srgbClr val="000000"/>
                </a:solidFill>
                <a:latin typeface="Gill Sans" charset="0"/>
                <a:ea typeface="ヒラギノ角ゴ ProN W3" charset="-128"/>
                <a:sym typeface="Gill Sans" charset="0"/>
              </a:rPr>
              <a:t>EXPLORE ZIJA</a:t>
            </a:r>
            <a:endParaRPr lang="en-US" altLang="en-US" sz="2775" b="1" dirty="0">
              <a:solidFill>
                <a:srgbClr val="000000"/>
              </a:solidFill>
              <a:latin typeface="Gill Sans" charset="0"/>
              <a:ea typeface="ヒラギノ角ゴ ProN W3" charset="-128"/>
              <a:sym typeface="Gill Sans" charset="0"/>
            </a:endParaRPr>
          </a:p>
        </p:txBody>
      </p:sp>
      <p:pic>
        <p:nvPicPr>
          <p:cNvPr id="4" name="Picture 3">
            <a:extLst>
              <a:ext uri="{FF2B5EF4-FFF2-40B4-BE49-F238E27FC236}">
                <a16:creationId xmlns:a16="http://schemas.microsoft.com/office/drawing/2014/main" id="{D96D0C1B-21B6-5646-9A00-9A207E344995}"/>
              </a:ext>
            </a:extLst>
          </p:cNvPr>
          <p:cNvPicPr>
            <a:picLocks noChangeAspect="1"/>
          </p:cNvPicPr>
          <p:nvPr/>
        </p:nvPicPr>
        <p:blipFill rotWithShape="1">
          <a:blip r:embed="rId3"/>
          <a:srcRect l="9843" t="42418" r="33249" b="20517"/>
          <a:stretch/>
        </p:blipFill>
        <p:spPr>
          <a:xfrm>
            <a:off x="509451" y="3239589"/>
            <a:ext cx="8532337" cy="3526971"/>
          </a:xfrm>
          <a:prstGeom prst="rect">
            <a:avLst/>
          </a:prstGeom>
        </p:spPr>
      </p:pic>
      <p:pic>
        <p:nvPicPr>
          <p:cNvPr id="5" name="Picture 4">
            <a:extLst>
              <a:ext uri="{FF2B5EF4-FFF2-40B4-BE49-F238E27FC236}">
                <a16:creationId xmlns:a16="http://schemas.microsoft.com/office/drawing/2014/main" id="{FB68C54F-F80F-8242-AC5F-B7732282AA24}"/>
              </a:ext>
            </a:extLst>
          </p:cNvPr>
          <p:cNvPicPr>
            <a:picLocks noChangeAspect="1"/>
          </p:cNvPicPr>
          <p:nvPr/>
        </p:nvPicPr>
        <p:blipFill rotWithShape="1">
          <a:blip r:embed="rId4"/>
          <a:srcRect l="-1476" t="15956" r="1476" b="20138"/>
          <a:stretch/>
        </p:blipFill>
        <p:spPr>
          <a:xfrm>
            <a:off x="6740433" y="2069043"/>
            <a:ext cx="3663303" cy="2341092"/>
          </a:xfrm>
          <a:prstGeom prst="rect">
            <a:avLst/>
          </a:prstGeom>
        </p:spPr>
      </p:pic>
      <p:sp>
        <p:nvSpPr>
          <p:cNvPr id="2" name="Rectangle 1">
            <a:extLst>
              <a:ext uri="{FF2B5EF4-FFF2-40B4-BE49-F238E27FC236}">
                <a16:creationId xmlns:a16="http://schemas.microsoft.com/office/drawing/2014/main" id="{B7E2D414-8625-4C40-A8B5-5D5E13707B7E}"/>
              </a:ext>
            </a:extLst>
          </p:cNvPr>
          <p:cNvSpPr/>
          <p:nvPr/>
        </p:nvSpPr>
        <p:spPr>
          <a:xfrm>
            <a:off x="156755" y="613736"/>
            <a:ext cx="9078685" cy="1754326"/>
          </a:xfrm>
          <a:prstGeom prst="rect">
            <a:avLst/>
          </a:prstGeom>
        </p:spPr>
        <p:txBody>
          <a:bodyPr wrap="square">
            <a:spAutoFit/>
          </a:bodyPr>
          <a:lstStyle/>
          <a:p>
            <a:r>
              <a:rPr lang="en-US" dirty="0">
                <a:ln w="15875">
                  <a:noFill/>
                </a:ln>
                <a:solidFill>
                  <a:srgbClr val="082142"/>
                </a:solidFill>
                <a:latin typeface="Verlag" pitchFamily="2" charset="0"/>
              </a:rPr>
              <a:t>Exclusive </a:t>
            </a:r>
            <a:r>
              <a:rPr lang="en-US" b="1" dirty="0">
                <a:ln w="15875">
                  <a:noFill/>
                </a:ln>
                <a:solidFill>
                  <a:schemeClr val="accent2"/>
                </a:solidFill>
                <a:latin typeface="Verlag" pitchFamily="2" charset="0"/>
              </a:rPr>
              <a:t>EXPLORE ZIJA Bundles</a:t>
            </a:r>
            <a:r>
              <a:rPr lang="en-US" dirty="0">
                <a:ln w="15875">
                  <a:noFill/>
                </a:ln>
                <a:solidFill>
                  <a:srgbClr val="082142"/>
                </a:solidFill>
                <a:latin typeface="Verlag" pitchFamily="2" charset="0"/>
              </a:rPr>
              <a:t> available only at enrollment. You can purchase a Basic 30 or Builder Plus Pack and them ADD ON Bundles of Products that YOU are interested in Using or Promoting in your business.</a:t>
            </a:r>
          </a:p>
          <a:p>
            <a:endParaRPr lang="en-US" dirty="0">
              <a:ln w="15875">
                <a:noFill/>
              </a:ln>
              <a:solidFill>
                <a:srgbClr val="082142"/>
              </a:solidFill>
              <a:latin typeface="Verlag" pitchFamily="2" charset="0"/>
            </a:endParaRPr>
          </a:p>
          <a:p>
            <a:r>
              <a:rPr lang="en-US" dirty="0">
                <a:ln w="15875">
                  <a:noFill/>
                </a:ln>
                <a:solidFill>
                  <a:srgbClr val="082142"/>
                </a:solidFill>
                <a:latin typeface="Verlag" pitchFamily="2" charset="0"/>
              </a:rPr>
              <a:t>Explore Zija Bundles offer HUGE Discounts and are allow us to Build with the Zija Building Blocks and ADD Targeted Products to create a </a:t>
            </a:r>
            <a:r>
              <a:rPr lang="en-US" b="1" dirty="0">
                <a:ln w="15875">
                  <a:noFill/>
                </a:ln>
                <a:solidFill>
                  <a:schemeClr val="accent2"/>
                </a:solidFill>
                <a:latin typeface="Verlag" pitchFamily="2" charset="0"/>
              </a:rPr>
              <a:t>500 PV or 1000 PV Custom System</a:t>
            </a:r>
            <a:r>
              <a:rPr lang="en-US" dirty="0">
                <a:ln w="15875">
                  <a:noFill/>
                </a:ln>
                <a:solidFill>
                  <a:srgbClr val="082142"/>
                </a:solidFill>
                <a:latin typeface="Verlag" pitchFamily="2" charset="0"/>
              </a:rPr>
              <a:t>. </a:t>
            </a:r>
            <a:endParaRPr lang="en-US" dirty="0"/>
          </a:p>
        </p:txBody>
      </p:sp>
    </p:spTree>
    <p:extLst>
      <p:ext uri="{BB962C8B-B14F-4D97-AF65-F5344CB8AC3E}">
        <p14:creationId xmlns:p14="http://schemas.microsoft.com/office/powerpoint/2010/main" val="2649505862"/>
      </p:ext>
    </p:extLst>
  </p:cSld>
  <p:clrMapOvr>
    <a:masterClrMapping/>
  </p:clrMapOvr>
  <p:transition spd="med">
    <p:fade/>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{8421851E-509F-4840-B33C-902B112481F2}tf10001060</Template>
  <TotalTime>10486</TotalTime>
  <Words>2310</Words>
  <Application>Microsoft Macintosh PowerPoint</Application>
  <PresentationFormat>Widescreen</PresentationFormat>
  <Paragraphs>387</Paragraphs>
  <Slides>36</Slides>
  <Notes>10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36</vt:i4>
      </vt:variant>
    </vt:vector>
  </HeadingPairs>
  <TitlesOfParts>
    <vt:vector size="54" baseType="lpstr">
      <vt:lpstr>ＭＳ Ｐゴシック</vt:lpstr>
      <vt:lpstr>ヒラギノ角ゴ ProN W3</vt:lpstr>
      <vt:lpstr>Arial</vt:lpstr>
      <vt:lpstr>Calibri</vt:lpstr>
      <vt:lpstr>Gill Sans</vt:lpstr>
      <vt:lpstr>Gotham Narrow Bold</vt:lpstr>
      <vt:lpstr>Gotham Narrow Medium</vt:lpstr>
      <vt:lpstr>GothamHTF-Book</vt:lpstr>
      <vt:lpstr>Helvetica</vt:lpstr>
      <vt:lpstr>Helvetica Light</vt:lpstr>
      <vt:lpstr>Helvetica LT Std Black</vt:lpstr>
      <vt:lpstr>Times New Roman</vt:lpstr>
      <vt:lpstr>Trebuchet MS</vt:lpstr>
      <vt:lpstr>Verlag</vt:lpstr>
      <vt:lpstr>Verlag Black</vt:lpstr>
      <vt:lpstr>Whitney SSm A</vt:lpstr>
      <vt:lpstr>Wingdings 3</vt:lpstr>
      <vt:lpstr>Facet</vt:lpstr>
      <vt:lpstr>PowerPoint Presentation</vt:lpstr>
      <vt:lpstr>Zija 2.0  Getting Started Training</vt:lpstr>
      <vt:lpstr>PowerPoint Presentation</vt:lpstr>
      <vt:lpstr>PowerPoint Presentation</vt:lpstr>
      <vt:lpstr>Ways to Start a Business in ZIJA</vt:lpstr>
      <vt:lpstr>PowerPoint Presentation</vt:lpstr>
      <vt:lpstr>PowerPoint Presentation</vt:lpstr>
      <vt:lpstr>PowerPoint Presentation</vt:lpstr>
      <vt:lpstr>PowerPoint Presentation</vt:lpstr>
      <vt:lpstr>First Things First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Zija 2.0  Getting Started Training</dc:title>
  <dc:creator>Colli Butler</dc:creator>
  <cp:lastModifiedBy>Colli Butler</cp:lastModifiedBy>
  <cp:revision>67</cp:revision>
  <dcterms:created xsi:type="dcterms:W3CDTF">2018-10-12T17:33:50Z</dcterms:created>
  <dcterms:modified xsi:type="dcterms:W3CDTF">2018-11-03T16:16:20Z</dcterms:modified>
</cp:coreProperties>
</file>